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8"/>
  </p:notesMasterIdLst>
  <p:handoutMasterIdLst>
    <p:handoutMasterId r:id="rId3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Hebrew)" pitchFamily="26" charset="-79"/>
        <a:ea typeface="+mn-ea"/>
        <a:cs typeface="Times New Roman (Hebrew)" pitchFamily="26" charset="-79"/>
      </a:defRPr>
    </a:lvl1pPr>
    <a:lvl2pPr marL="457200" algn="l" rtl="0" eaLnBrk="0" fontAlgn="base" hangingPunct="0">
      <a:spcBef>
        <a:spcPct val="0"/>
      </a:spcBef>
      <a:spcAft>
        <a:spcPct val="0"/>
      </a:spcAft>
      <a:defRPr sz="2400" kern="1200">
        <a:solidFill>
          <a:schemeClr val="tx1"/>
        </a:solidFill>
        <a:latin typeface="Times New Roman (Hebrew)" pitchFamily="26" charset="-79"/>
        <a:ea typeface="+mn-ea"/>
        <a:cs typeface="Times New Roman (Hebrew)" pitchFamily="26" charset="-79"/>
      </a:defRPr>
    </a:lvl2pPr>
    <a:lvl3pPr marL="914400" algn="l" rtl="0" eaLnBrk="0" fontAlgn="base" hangingPunct="0">
      <a:spcBef>
        <a:spcPct val="0"/>
      </a:spcBef>
      <a:spcAft>
        <a:spcPct val="0"/>
      </a:spcAft>
      <a:defRPr sz="2400" kern="1200">
        <a:solidFill>
          <a:schemeClr val="tx1"/>
        </a:solidFill>
        <a:latin typeface="Times New Roman (Hebrew)" pitchFamily="26" charset="-79"/>
        <a:ea typeface="+mn-ea"/>
        <a:cs typeface="Times New Roman (Hebrew)" pitchFamily="26" charset="-79"/>
      </a:defRPr>
    </a:lvl3pPr>
    <a:lvl4pPr marL="1371600" algn="l" rtl="0" eaLnBrk="0" fontAlgn="base" hangingPunct="0">
      <a:spcBef>
        <a:spcPct val="0"/>
      </a:spcBef>
      <a:spcAft>
        <a:spcPct val="0"/>
      </a:spcAft>
      <a:defRPr sz="2400" kern="1200">
        <a:solidFill>
          <a:schemeClr val="tx1"/>
        </a:solidFill>
        <a:latin typeface="Times New Roman (Hebrew)" pitchFamily="26" charset="-79"/>
        <a:ea typeface="+mn-ea"/>
        <a:cs typeface="Times New Roman (Hebrew)" pitchFamily="26" charset="-79"/>
      </a:defRPr>
    </a:lvl4pPr>
    <a:lvl5pPr marL="1828800" algn="l" rtl="0" eaLnBrk="0" fontAlgn="base" hangingPunct="0">
      <a:spcBef>
        <a:spcPct val="0"/>
      </a:spcBef>
      <a:spcAft>
        <a:spcPct val="0"/>
      </a:spcAft>
      <a:defRPr sz="2400" kern="1200">
        <a:solidFill>
          <a:schemeClr val="tx1"/>
        </a:solidFill>
        <a:latin typeface="Times New Roman (Hebrew)" pitchFamily="26" charset="-79"/>
        <a:ea typeface="+mn-ea"/>
        <a:cs typeface="Times New Roman (Hebrew)" pitchFamily="26" charset="-79"/>
      </a:defRPr>
    </a:lvl5pPr>
    <a:lvl6pPr marL="2286000" algn="l" defTabSz="914400" rtl="0" eaLnBrk="1" latinLnBrk="0" hangingPunct="1">
      <a:defRPr sz="2400" kern="1200">
        <a:solidFill>
          <a:schemeClr val="tx1"/>
        </a:solidFill>
        <a:latin typeface="Times New Roman (Hebrew)" pitchFamily="26" charset="-79"/>
        <a:ea typeface="+mn-ea"/>
        <a:cs typeface="Times New Roman (Hebrew)" pitchFamily="26" charset="-79"/>
      </a:defRPr>
    </a:lvl6pPr>
    <a:lvl7pPr marL="2743200" algn="l" defTabSz="914400" rtl="0" eaLnBrk="1" latinLnBrk="0" hangingPunct="1">
      <a:defRPr sz="2400" kern="1200">
        <a:solidFill>
          <a:schemeClr val="tx1"/>
        </a:solidFill>
        <a:latin typeface="Times New Roman (Hebrew)" pitchFamily="26" charset="-79"/>
        <a:ea typeface="+mn-ea"/>
        <a:cs typeface="Times New Roman (Hebrew)" pitchFamily="26" charset="-79"/>
      </a:defRPr>
    </a:lvl7pPr>
    <a:lvl8pPr marL="3200400" algn="l" defTabSz="914400" rtl="0" eaLnBrk="1" latinLnBrk="0" hangingPunct="1">
      <a:defRPr sz="2400" kern="1200">
        <a:solidFill>
          <a:schemeClr val="tx1"/>
        </a:solidFill>
        <a:latin typeface="Times New Roman (Hebrew)" pitchFamily="26" charset="-79"/>
        <a:ea typeface="+mn-ea"/>
        <a:cs typeface="Times New Roman (Hebrew)" pitchFamily="26" charset="-79"/>
      </a:defRPr>
    </a:lvl8pPr>
    <a:lvl9pPr marL="3657600" algn="l" defTabSz="914400" rtl="0" eaLnBrk="1" latinLnBrk="0" hangingPunct="1">
      <a:defRPr sz="2400" kern="1200">
        <a:solidFill>
          <a:schemeClr val="tx1"/>
        </a:solidFill>
        <a:latin typeface="Times New Roman (Hebrew)" pitchFamily="26" charset="-79"/>
        <a:ea typeface="+mn-ea"/>
        <a:cs typeface="Times New Roman (Hebrew)" pitchFamily="26" charset="-79"/>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varScale="1">
        <p:scale>
          <a:sx n="92" d="100"/>
          <a:sy n="92" d="100"/>
        </p:scale>
        <p:origin x="114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rtl="1">
              <a:defRPr sz="1200">
                <a:latin typeface="Times New Roman" pitchFamily="26" charset="0"/>
              </a:defRPr>
            </a:lvl1pPr>
          </a:lstStyle>
          <a:p>
            <a:pPr>
              <a:defRPr/>
            </a:pPr>
            <a:endParaRPr lang="en-US" alt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200">
                <a:latin typeface="Times New Roman" pitchFamily="26" charset="0"/>
              </a:defRPr>
            </a:lvl1pPr>
          </a:lstStyle>
          <a:p>
            <a:pPr>
              <a:defRPr/>
            </a:pPr>
            <a:endParaRPr lang="en-US"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rtl="1">
              <a:defRPr sz="1200">
                <a:latin typeface="Times New Roman" pitchFamily="26" charset="0"/>
              </a:defRPr>
            </a:lvl1pPr>
          </a:lstStyle>
          <a:p>
            <a:pPr>
              <a:defRPr/>
            </a:pPr>
            <a:endParaRPr lang="en-US" alt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1">
              <a:defRPr sz="1200">
                <a:latin typeface="Times New Roman" pitchFamily="26" charset="0"/>
              </a:defRPr>
            </a:lvl1pPr>
          </a:lstStyle>
          <a:p>
            <a:pPr>
              <a:defRPr/>
            </a:pPr>
            <a:fld id="{6988D7F5-41CF-422D-B3E4-4BB8033BE5A7}" type="slidenum">
              <a:rPr lang="en-US" altLang="en-US"/>
              <a:pPr>
                <a:defRPr/>
              </a:pPr>
              <a:t>‹#›</a:t>
            </a:fld>
            <a:endParaRPr lang="en-US" altLang="en-US"/>
          </a:p>
        </p:txBody>
      </p:sp>
    </p:spTree>
    <p:extLst>
      <p:ext uri="{BB962C8B-B14F-4D97-AF65-F5344CB8AC3E}">
        <p14:creationId xmlns:p14="http://schemas.microsoft.com/office/powerpoint/2010/main" val="3543703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rtl="1">
              <a:defRPr sz="1200">
                <a:latin typeface="Times New Roman" pitchFamily="26" charset="0"/>
              </a:defRPr>
            </a:lvl1pPr>
          </a:lstStyle>
          <a:p>
            <a:pPr>
              <a:defRPr/>
            </a:pPr>
            <a:endParaRPr lang="en-US" altLang="en-US"/>
          </a:p>
        </p:txBody>
      </p:sp>
      <p:sp>
        <p:nvSpPr>
          <p:cNvPr id="512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200">
                <a:latin typeface="Times New Roman" pitchFamily="26" charset="0"/>
              </a:defRPr>
            </a:lvl1pPr>
          </a:lstStyle>
          <a:p>
            <a:pPr>
              <a:defRPr/>
            </a:pPr>
            <a:endParaRPr lang="en-US" altLang="en-US"/>
          </a:p>
        </p:txBody>
      </p:sp>
      <p:sp>
        <p:nvSpPr>
          <p:cNvPr id="378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he-IL" noProof="0" smtClean="0"/>
              <a:t>Click to edit Master text styles</a:t>
            </a:r>
          </a:p>
          <a:p>
            <a:pPr lvl="1"/>
            <a:r>
              <a:rPr lang="en-US" altLang="he-IL" noProof="0" smtClean="0"/>
              <a:t>Second level</a:t>
            </a:r>
          </a:p>
          <a:p>
            <a:pPr lvl="2"/>
            <a:r>
              <a:rPr lang="en-US" altLang="he-IL" noProof="0" smtClean="0"/>
              <a:t>Third level</a:t>
            </a:r>
          </a:p>
          <a:p>
            <a:pPr lvl="3"/>
            <a:r>
              <a:rPr lang="en-US" altLang="he-IL" noProof="0" smtClean="0"/>
              <a:t>Fourth level</a:t>
            </a:r>
          </a:p>
          <a:p>
            <a:pPr lvl="4"/>
            <a:r>
              <a:rPr lang="en-US" altLang="he-IL" noProof="0" smtClean="0"/>
              <a:t>Fifth level</a:t>
            </a:r>
            <a:endParaRPr lang="en-US" altLang="en-US" noProof="0" smtClean="0"/>
          </a:p>
        </p:txBody>
      </p:sp>
      <p:sp>
        <p:nvSpPr>
          <p:cNvPr id="512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rtl="1">
              <a:defRPr sz="1200">
                <a:latin typeface="Times New Roman" pitchFamily="26" charset="0"/>
              </a:defRPr>
            </a:lvl1pPr>
          </a:lstStyle>
          <a:p>
            <a:pPr>
              <a:defRPr/>
            </a:pPr>
            <a:endParaRPr lang="en-US" alt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1">
              <a:defRPr sz="1200">
                <a:latin typeface="Times New Roman" pitchFamily="26" charset="0"/>
              </a:defRPr>
            </a:lvl1pPr>
          </a:lstStyle>
          <a:p>
            <a:pPr>
              <a:defRPr/>
            </a:pPr>
            <a:fld id="{D5274A6D-CD4D-420D-855F-D7A9C7EA87FC}" type="slidenum">
              <a:rPr lang="en-US" altLang="en-US"/>
              <a:pPr>
                <a:defRPr/>
              </a:pPr>
              <a:t>‹#›</a:t>
            </a:fld>
            <a:endParaRPr lang="en-US" altLang="en-US"/>
          </a:p>
        </p:txBody>
      </p:sp>
    </p:spTree>
    <p:extLst>
      <p:ext uri="{BB962C8B-B14F-4D97-AF65-F5344CB8AC3E}">
        <p14:creationId xmlns:p14="http://schemas.microsoft.com/office/powerpoint/2010/main" val="24044309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26" charset="0"/>
        <a:ea typeface="+mn-ea"/>
        <a:cs typeface="Times New Roman (Hebrew)" pitchFamily="26" charset="-79"/>
      </a:defRPr>
    </a:lvl1pPr>
    <a:lvl2pPr marL="457200" algn="l" rtl="0" eaLnBrk="0" fontAlgn="base" hangingPunct="0">
      <a:spcBef>
        <a:spcPct val="30000"/>
      </a:spcBef>
      <a:spcAft>
        <a:spcPct val="0"/>
      </a:spcAft>
      <a:defRPr sz="1200" kern="1200">
        <a:solidFill>
          <a:schemeClr val="tx1"/>
        </a:solidFill>
        <a:latin typeface="Times New Roman" pitchFamily="26" charset="0"/>
        <a:ea typeface="+mn-ea"/>
        <a:cs typeface="Times New Roman (Hebrew)" pitchFamily="26" charset="-79"/>
      </a:defRPr>
    </a:lvl2pPr>
    <a:lvl3pPr marL="914400" algn="l" rtl="0" eaLnBrk="0" fontAlgn="base" hangingPunct="0">
      <a:spcBef>
        <a:spcPct val="30000"/>
      </a:spcBef>
      <a:spcAft>
        <a:spcPct val="0"/>
      </a:spcAft>
      <a:defRPr sz="1200" kern="1200">
        <a:solidFill>
          <a:schemeClr val="tx1"/>
        </a:solidFill>
        <a:latin typeface="Times New Roman" pitchFamily="26" charset="0"/>
        <a:ea typeface="+mn-ea"/>
        <a:cs typeface="Times New Roman (Hebrew)" pitchFamily="26" charset="-79"/>
      </a:defRPr>
    </a:lvl3pPr>
    <a:lvl4pPr marL="1371600" algn="l" rtl="0" eaLnBrk="0" fontAlgn="base" hangingPunct="0">
      <a:spcBef>
        <a:spcPct val="30000"/>
      </a:spcBef>
      <a:spcAft>
        <a:spcPct val="0"/>
      </a:spcAft>
      <a:defRPr sz="1200" kern="1200">
        <a:solidFill>
          <a:schemeClr val="tx1"/>
        </a:solidFill>
        <a:latin typeface="Times New Roman" pitchFamily="26" charset="0"/>
        <a:ea typeface="+mn-ea"/>
        <a:cs typeface="Times New Roman (Hebrew)" pitchFamily="26" charset="-79"/>
      </a:defRPr>
    </a:lvl4pPr>
    <a:lvl5pPr marL="1828800" algn="l" rtl="0" eaLnBrk="0" fontAlgn="base" hangingPunct="0">
      <a:spcBef>
        <a:spcPct val="30000"/>
      </a:spcBef>
      <a:spcAft>
        <a:spcPct val="0"/>
      </a:spcAft>
      <a:defRPr sz="1200" kern="1200">
        <a:solidFill>
          <a:schemeClr val="tx1"/>
        </a:solidFill>
        <a:latin typeface="Times New Roman" pitchFamily="26" charset="0"/>
        <a:ea typeface="+mn-ea"/>
        <a:cs typeface="Times New Roman (Hebrew)" pitchFamily="26" charset="-79"/>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dirty="0" smtClean="0"/>
              <a:t>6 Nov 2013 - USYD</a:t>
            </a: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6" name="Rectangle 6"/>
          <p:cNvSpPr>
            <a:spLocks noGrp="1" noChangeArrowheads="1"/>
          </p:cNvSpPr>
          <p:nvPr>
            <p:ph type="sldNum" sz="quarter" idx="12"/>
          </p:nvPr>
        </p:nvSpPr>
        <p:spPr>
          <a:ln/>
        </p:spPr>
        <p:txBody>
          <a:bodyPr/>
          <a:lstStyle>
            <a:lvl1pPr>
              <a:defRPr/>
            </a:lvl1pPr>
          </a:lstStyle>
          <a:p>
            <a:pPr>
              <a:defRPr/>
            </a:pPr>
            <a:fld id="{D369B00B-A161-4B76-8338-2EC323DF6E78}" type="slidenum">
              <a:rPr lang="en-US" altLang="en-US"/>
              <a:pPr>
                <a:defRPr/>
              </a:pPr>
              <a:t>‹#›</a:t>
            </a:fld>
            <a:endParaRPr lang="en-US" altLang="en-US"/>
          </a:p>
        </p:txBody>
      </p:sp>
    </p:spTree>
    <p:extLst>
      <p:ext uri="{BB962C8B-B14F-4D97-AF65-F5344CB8AC3E}">
        <p14:creationId xmlns:p14="http://schemas.microsoft.com/office/powerpoint/2010/main" val="1683537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dirty="0" smtClean="0"/>
              <a:t>6 Nov. 2013 - USYD</a:t>
            </a: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6" name="Rectangle 6"/>
          <p:cNvSpPr>
            <a:spLocks noGrp="1" noChangeArrowheads="1"/>
          </p:cNvSpPr>
          <p:nvPr>
            <p:ph type="sldNum" sz="quarter" idx="12"/>
          </p:nvPr>
        </p:nvSpPr>
        <p:spPr>
          <a:ln/>
        </p:spPr>
        <p:txBody>
          <a:bodyPr/>
          <a:lstStyle>
            <a:lvl1pPr>
              <a:defRPr/>
            </a:lvl1pPr>
          </a:lstStyle>
          <a:p>
            <a:pPr>
              <a:defRPr/>
            </a:pPr>
            <a:fld id="{3E1E6F80-59BB-4AD5-8D2C-B40B8E8DA8DF}" type="slidenum">
              <a:rPr lang="en-US" altLang="en-US"/>
              <a:pPr>
                <a:defRPr/>
              </a:pPr>
              <a:t>‹#›</a:t>
            </a:fld>
            <a:endParaRPr lang="en-US" altLang="en-US"/>
          </a:p>
        </p:txBody>
      </p:sp>
    </p:spTree>
    <p:extLst>
      <p:ext uri="{BB962C8B-B14F-4D97-AF65-F5344CB8AC3E}">
        <p14:creationId xmlns:p14="http://schemas.microsoft.com/office/powerpoint/2010/main" val="883538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dirty="0" smtClean="0"/>
              <a:t>6 Nov. 2013 - USYD</a:t>
            </a: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6" name="Rectangle 6"/>
          <p:cNvSpPr>
            <a:spLocks noGrp="1" noChangeArrowheads="1"/>
          </p:cNvSpPr>
          <p:nvPr>
            <p:ph type="sldNum" sz="quarter" idx="12"/>
          </p:nvPr>
        </p:nvSpPr>
        <p:spPr>
          <a:ln/>
        </p:spPr>
        <p:txBody>
          <a:bodyPr/>
          <a:lstStyle>
            <a:lvl1pPr>
              <a:defRPr/>
            </a:lvl1pPr>
          </a:lstStyle>
          <a:p>
            <a:pPr>
              <a:defRPr/>
            </a:pPr>
            <a:fld id="{DE8CCBEB-495A-46A0-943B-05CFA3A77D81}" type="slidenum">
              <a:rPr lang="en-US" altLang="en-US"/>
              <a:pPr>
                <a:defRPr/>
              </a:pPr>
              <a:t>‹#›</a:t>
            </a:fld>
            <a:endParaRPr lang="en-US" altLang="en-US"/>
          </a:p>
        </p:txBody>
      </p:sp>
    </p:spTree>
    <p:extLst>
      <p:ext uri="{BB962C8B-B14F-4D97-AF65-F5344CB8AC3E}">
        <p14:creationId xmlns:p14="http://schemas.microsoft.com/office/powerpoint/2010/main" val="4032346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981200"/>
            <a:ext cx="365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3000" y="1981200"/>
            <a:ext cx="365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dirty="0" smtClean="0"/>
              <a:t>6 Nov. 2013 - USYD</a:t>
            </a: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7" name="Rectangle 6"/>
          <p:cNvSpPr>
            <a:spLocks noGrp="1" noChangeArrowheads="1"/>
          </p:cNvSpPr>
          <p:nvPr>
            <p:ph type="sldNum" sz="quarter" idx="12"/>
          </p:nvPr>
        </p:nvSpPr>
        <p:spPr>
          <a:ln/>
        </p:spPr>
        <p:txBody>
          <a:bodyPr/>
          <a:lstStyle>
            <a:lvl1pPr>
              <a:defRPr/>
            </a:lvl1pPr>
          </a:lstStyle>
          <a:p>
            <a:pPr>
              <a:defRPr/>
            </a:pPr>
            <a:fld id="{46E62E10-61A9-4BA4-BEE7-347680374197}" type="slidenum">
              <a:rPr lang="en-US" altLang="en-US"/>
              <a:pPr>
                <a:defRPr/>
              </a:pPr>
              <a:t>‹#›</a:t>
            </a:fld>
            <a:endParaRPr lang="en-US" altLang="en-US"/>
          </a:p>
        </p:txBody>
      </p:sp>
    </p:spTree>
    <p:extLst>
      <p:ext uri="{BB962C8B-B14F-4D97-AF65-F5344CB8AC3E}">
        <p14:creationId xmlns:p14="http://schemas.microsoft.com/office/powerpoint/2010/main" val="3717571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ltLang="en-US" dirty="0" smtClean="0"/>
              <a:t>6 Nov. 2013 - USYD</a:t>
            </a: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9" name="Rectangle 6"/>
          <p:cNvSpPr>
            <a:spLocks noGrp="1" noChangeArrowheads="1"/>
          </p:cNvSpPr>
          <p:nvPr>
            <p:ph type="sldNum" sz="quarter" idx="12"/>
          </p:nvPr>
        </p:nvSpPr>
        <p:spPr>
          <a:ln/>
        </p:spPr>
        <p:txBody>
          <a:bodyPr/>
          <a:lstStyle>
            <a:lvl1pPr>
              <a:defRPr/>
            </a:lvl1pPr>
          </a:lstStyle>
          <a:p>
            <a:pPr>
              <a:defRPr/>
            </a:pPr>
            <a:fld id="{433CC2DE-BDA0-4E55-B06A-89FBD3965AD6}" type="slidenum">
              <a:rPr lang="en-US" altLang="en-US"/>
              <a:pPr>
                <a:defRPr/>
              </a:pPr>
              <a:t>‹#›</a:t>
            </a:fld>
            <a:endParaRPr lang="en-US" altLang="en-US"/>
          </a:p>
        </p:txBody>
      </p:sp>
    </p:spTree>
    <p:extLst>
      <p:ext uri="{BB962C8B-B14F-4D97-AF65-F5344CB8AC3E}">
        <p14:creationId xmlns:p14="http://schemas.microsoft.com/office/powerpoint/2010/main" val="1023106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ltLang="en-US" dirty="0" smtClean="0"/>
              <a:t>6 Nov. 2013 - USYD</a:t>
            </a: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5" name="Rectangle 6"/>
          <p:cNvSpPr>
            <a:spLocks noGrp="1" noChangeArrowheads="1"/>
          </p:cNvSpPr>
          <p:nvPr>
            <p:ph type="sldNum" sz="quarter" idx="12"/>
          </p:nvPr>
        </p:nvSpPr>
        <p:spPr>
          <a:ln/>
        </p:spPr>
        <p:txBody>
          <a:bodyPr/>
          <a:lstStyle>
            <a:lvl1pPr>
              <a:defRPr/>
            </a:lvl1pPr>
          </a:lstStyle>
          <a:p>
            <a:pPr>
              <a:defRPr/>
            </a:pPr>
            <a:fld id="{D57F4146-D34B-417E-9DE6-4E6743559C3B}" type="slidenum">
              <a:rPr lang="en-US" altLang="en-US"/>
              <a:pPr>
                <a:defRPr/>
              </a:pPr>
              <a:t>‹#›</a:t>
            </a:fld>
            <a:endParaRPr lang="en-US" altLang="en-US"/>
          </a:p>
        </p:txBody>
      </p:sp>
    </p:spTree>
    <p:extLst>
      <p:ext uri="{BB962C8B-B14F-4D97-AF65-F5344CB8AC3E}">
        <p14:creationId xmlns:p14="http://schemas.microsoft.com/office/powerpoint/2010/main" val="896349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ltLang="en-US" dirty="0" smtClean="0"/>
              <a:t>6 Nov. 2013 - USYD</a:t>
            </a: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4" name="Rectangle 6"/>
          <p:cNvSpPr>
            <a:spLocks noGrp="1" noChangeArrowheads="1"/>
          </p:cNvSpPr>
          <p:nvPr>
            <p:ph type="sldNum" sz="quarter" idx="12"/>
          </p:nvPr>
        </p:nvSpPr>
        <p:spPr>
          <a:ln/>
        </p:spPr>
        <p:txBody>
          <a:bodyPr/>
          <a:lstStyle>
            <a:lvl1pPr>
              <a:defRPr/>
            </a:lvl1pPr>
          </a:lstStyle>
          <a:p>
            <a:pPr>
              <a:defRPr/>
            </a:pPr>
            <a:fld id="{E10956C3-10DC-48ED-B09D-F81372CBF2A5}" type="slidenum">
              <a:rPr lang="en-US" altLang="en-US"/>
              <a:pPr>
                <a:defRPr/>
              </a:pPr>
              <a:t>‹#›</a:t>
            </a:fld>
            <a:endParaRPr lang="en-US" altLang="en-US"/>
          </a:p>
        </p:txBody>
      </p:sp>
    </p:spTree>
    <p:extLst>
      <p:ext uri="{BB962C8B-B14F-4D97-AF65-F5344CB8AC3E}">
        <p14:creationId xmlns:p14="http://schemas.microsoft.com/office/powerpoint/2010/main" val="626452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dirty="0" smtClean="0"/>
              <a:t>6 Nov. 2013 - USYD</a:t>
            </a: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7" name="Rectangle 6"/>
          <p:cNvSpPr>
            <a:spLocks noGrp="1" noChangeArrowheads="1"/>
          </p:cNvSpPr>
          <p:nvPr>
            <p:ph type="sldNum" sz="quarter" idx="12"/>
          </p:nvPr>
        </p:nvSpPr>
        <p:spPr>
          <a:ln/>
        </p:spPr>
        <p:txBody>
          <a:bodyPr/>
          <a:lstStyle>
            <a:lvl1pPr>
              <a:defRPr/>
            </a:lvl1pPr>
          </a:lstStyle>
          <a:p>
            <a:pPr>
              <a:defRPr/>
            </a:pPr>
            <a:fld id="{0245BCAF-9E3B-4A62-99C6-011BDCB6DE6B}" type="slidenum">
              <a:rPr lang="en-US" altLang="en-US"/>
              <a:pPr>
                <a:defRPr/>
              </a:pPr>
              <a:t>‹#›</a:t>
            </a:fld>
            <a:endParaRPr lang="en-US" altLang="en-US"/>
          </a:p>
        </p:txBody>
      </p:sp>
    </p:spTree>
    <p:extLst>
      <p:ext uri="{BB962C8B-B14F-4D97-AF65-F5344CB8AC3E}">
        <p14:creationId xmlns:p14="http://schemas.microsoft.com/office/powerpoint/2010/main" val="3195647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dirty="0" smtClean="0"/>
              <a:t>6 Nov. 2013 - USYD</a:t>
            </a: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7" name="Rectangle 6"/>
          <p:cNvSpPr>
            <a:spLocks noGrp="1" noChangeArrowheads="1"/>
          </p:cNvSpPr>
          <p:nvPr>
            <p:ph type="sldNum" sz="quarter" idx="12"/>
          </p:nvPr>
        </p:nvSpPr>
        <p:spPr>
          <a:ln/>
        </p:spPr>
        <p:txBody>
          <a:bodyPr/>
          <a:lstStyle>
            <a:lvl1pPr>
              <a:defRPr/>
            </a:lvl1pPr>
          </a:lstStyle>
          <a:p>
            <a:pPr>
              <a:defRPr/>
            </a:pPr>
            <a:fld id="{23A5DACB-B021-4E1F-B567-384019175BD1}" type="slidenum">
              <a:rPr lang="en-US" altLang="en-US"/>
              <a:pPr>
                <a:defRPr/>
              </a:pPr>
              <a:t>‹#›</a:t>
            </a:fld>
            <a:endParaRPr lang="en-US" altLang="en-US"/>
          </a:p>
        </p:txBody>
      </p:sp>
    </p:spTree>
    <p:extLst>
      <p:ext uri="{BB962C8B-B14F-4D97-AF65-F5344CB8AC3E}">
        <p14:creationId xmlns:p14="http://schemas.microsoft.com/office/powerpoint/2010/main" val="3708891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he-IL" altLang="en-US"/>
              <a:t>5 Dec. 1999</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6" name="Rectangle 6"/>
          <p:cNvSpPr>
            <a:spLocks noGrp="1" noChangeArrowheads="1"/>
          </p:cNvSpPr>
          <p:nvPr>
            <p:ph type="sldNum" sz="quarter" idx="12"/>
          </p:nvPr>
        </p:nvSpPr>
        <p:spPr>
          <a:ln/>
        </p:spPr>
        <p:txBody>
          <a:bodyPr/>
          <a:lstStyle>
            <a:lvl1pPr>
              <a:defRPr/>
            </a:lvl1pPr>
          </a:lstStyle>
          <a:p>
            <a:pPr>
              <a:defRPr/>
            </a:pPr>
            <a:fld id="{B3F253E5-0816-4601-A24E-9650351008E6}" type="slidenum">
              <a:rPr lang="en-US" altLang="en-US"/>
              <a:pPr>
                <a:defRPr/>
              </a:pPr>
              <a:t>‹#›</a:t>
            </a:fld>
            <a:endParaRPr lang="en-US" altLang="en-US"/>
          </a:p>
        </p:txBody>
      </p:sp>
    </p:spTree>
    <p:extLst>
      <p:ext uri="{BB962C8B-B14F-4D97-AF65-F5344CB8AC3E}">
        <p14:creationId xmlns:p14="http://schemas.microsoft.com/office/powerpoint/2010/main" val="2744894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99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06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he-IL" altLang="en-US"/>
              <a:t>5 Dec. 1999</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Winning Research Proposals</a:t>
            </a:r>
          </a:p>
        </p:txBody>
      </p:sp>
      <p:sp>
        <p:nvSpPr>
          <p:cNvPr id="6" name="Rectangle 6"/>
          <p:cNvSpPr>
            <a:spLocks noGrp="1" noChangeArrowheads="1"/>
          </p:cNvSpPr>
          <p:nvPr>
            <p:ph type="sldNum" sz="quarter" idx="12"/>
          </p:nvPr>
        </p:nvSpPr>
        <p:spPr>
          <a:ln/>
        </p:spPr>
        <p:txBody>
          <a:bodyPr/>
          <a:lstStyle>
            <a:lvl1pPr>
              <a:defRPr/>
            </a:lvl1pPr>
          </a:lstStyle>
          <a:p>
            <a:pPr>
              <a:defRPr/>
            </a:pPr>
            <a:fld id="{AFC81C5C-814A-486F-A953-FFA9A61AF1D5}" type="slidenum">
              <a:rPr lang="en-US" altLang="en-US"/>
              <a:pPr>
                <a:defRPr/>
              </a:pPr>
              <a:t>‹#›</a:t>
            </a:fld>
            <a:endParaRPr lang="en-US" altLang="en-US"/>
          </a:p>
        </p:txBody>
      </p:sp>
    </p:spTree>
    <p:extLst>
      <p:ext uri="{BB962C8B-B14F-4D97-AF65-F5344CB8AC3E}">
        <p14:creationId xmlns:p14="http://schemas.microsoft.com/office/powerpoint/2010/main" val="1237519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906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he-IL" smtClean="0"/>
              <a:t>Click to edit Master title style</a:t>
            </a:r>
          </a:p>
        </p:txBody>
      </p:sp>
      <p:sp>
        <p:nvSpPr>
          <p:cNvPr id="1027" name="Rectangle 3"/>
          <p:cNvSpPr>
            <a:spLocks noGrp="1" noChangeArrowheads="1"/>
          </p:cNvSpPr>
          <p:nvPr>
            <p:ph type="body" idx="1"/>
          </p:nvPr>
        </p:nvSpPr>
        <p:spPr bwMode="auto">
          <a:xfrm>
            <a:off x="1143000" y="1981200"/>
            <a:ext cx="74676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he-IL" smtClean="0"/>
              <a:t>Click to edit Master text styles</a:t>
            </a:r>
          </a:p>
          <a:p>
            <a:pPr lvl="1"/>
            <a:r>
              <a:rPr lang="en-US" altLang="he-IL" smtClean="0"/>
              <a:t>Second level</a:t>
            </a:r>
          </a:p>
          <a:p>
            <a:pPr lvl="2"/>
            <a:r>
              <a:rPr lang="en-US" altLang="he-IL" smtClean="0"/>
              <a:t>Third level</a:t>
            </a:r>
          </a:p>
          <a:p>
            <a:pPr lvl="3"/>
            <a:r>
              <a:rPr lang="en-US" altLang="he-IL" smtClean="0"/>
              <a:t>Fourth level</a:t>
            </a:r>
          </a:p>
          <a:p>
            <a:pPr lvl="4"/>
            <a:r>
              <a:rPr lang="en-US" altLang="he-IL"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r>
              <a:rPr lang="en-US" altLang="en-US" dirty="0" smtClean="0"/>
              <a:t>6 Nov 2013 - USYD</a:t>
            </a:r>
            <a:endParaRPr lang="en-US" alt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r>
              <a:rPr lang="en-US" altLang="en-US"/>
              <a:t>Winning Research Proposals</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5058E536-5BB9-41EF-9455-487EE2FBEEB7}" type="slidenum">
              <a:rPr lang="en-US" altLang="en-US"/>
              <a:pPr>
                <a:defRPr/>
              </a:pPr>
              <a:t>‹#›</a:t>
            </a:fld>
            <a:endParaRPr lang="en-US" altLang="en-US"/>
          </a:p>
        </p:txBody>
      </p:sp>
      <p:pic>
        <p:nvPicPr>
          <p:cNvPr id="1031" name="Picture 7"/>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52400" y="1752600"/>
            <a:ext cx="581025" cy="339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rtl="0" eaLnBrk="0" fontAlgn="base" hangingPunct="0">
        <a:spcBef>
          <a:spcPct val="0"/>
        </a:spcBef>
        <a:spcAft>
          <a:spcPct val="0"/>
        </a:spcAft>
        <a:defRPr sz="4400">
          <a:solidFill>
            <a:schemeClr val="accent2"/>
          </a:solidFill>
          <a:latin typeface="+mj-lt"/>
          <a:ea typeface="+mj-ea"/>
          <a:cs typeface="+mj-cs"/>
        </a:defRPr>
      </a:lvl1pPr>
      <a:lvl2pPr algn="ctr" rtl="0" eaLnBrk="0" fontAlgn="base" hangingPunct="0">
        <a:spcBef>
          <a:spcPct val="0"/>
        </a:spcBef>
        <a:spcAft>
          <a:spcPct val="0"/>
        </a:spcAft>
        <a:defRPr sz="4400">
          <a:solidFill>
            <a:schemeClr val="accent2"/>
          </a:solidFill>
          <a:latin typeface="Times New Roman" pitchFamily="26" charset="0"/>
          <a:cs typeface="Times New Roman (Hebrew)" pitchFamily="26" charset="-79"/>
        </a:defRPr>
      </a:lvl2pPr>
      <a:lvl3pPr algn="ctr" rtl="0" eaLnBrk="0" fontAlgn="base" hangingPunct="0">
        <a:spcBef>
          <a:spcPct val="0"/>
        </a:spcBef>
        <a:spcAft>
          <a:spcPct val="0"/>
        </a:spcAft>
        <a:defRPr sz="4400">
          <a:solidFill>
            <a:schemeClr val="accent2"/>
          </a:solidFill>
          <a:latin typeface="Times New Roman" pitchFamily="26" charset="0"/>
          <a:cs typeface="Times New Roman (Hebrew)" pitchFamily="26" charset="-79"/>
        </a:defRPr>
      </a:lvl3pPr>
      <a:lvl4pPr algn="ctr" rtl="0" eaLnBrk="0" fontAlgn="base" hangingPunct="0">
        <a:spcBef>
          <a:spcPct val="0"/>
        </a:spcBef>
        <a:spcAft>
          <a:spcPct val="0"/>
        </a:spcAft>
        <a:defRPr sz="4400">
          <a:solidFill>
            <a:schemeClr val="accent2"/>
          </a:solidFill>
          <a:latin typeface="Times New Roman" pitchFamily="26" charset="0"/>
          <a:cs typeface="Times New Roman (Hebrew)" pitchFamily="26" charset="-79"/>
        </a:defRPr>
      </a:lvl4pPr>
      <a:lvl5pPr algn="ctr" rtl="0" eaLnBrk="0" fontAlgn="base" hangingPunct="0">
        <a:spcBef>
          <a:spcPct val="0"/>
        </a:spcBef>
        <a:spcAft>
          <a:spcPct val="0"/>
        </a:spcAft>
        <a:defRPr sz="4400">
          <a:solidFill>
            <a:schemeClr val="accent2"/>
          </a:solidFill>
          <a:latin typeface="Times New Roman" pitchFamily="26" charset="0"/>
          <a:cs typeface="Times New Roman (Hebrew)" pitchFamily="26" charset="-79"/>
        </a:defRPr>
      </a:lvl5pPr>
      <a:lvl6pPr marL="457200" algn="ctr" rtl="0" eaLnBrk="0" fontAlgn="base" hangingPunct="0">
        <a:spcBef>
          <a:spcPct val="0"/>
        </a:spcBef>
        <a:spcAft>
          <a:spcPct val="0"/>
        </a:spcAft>
        <a:defRPr sz="4400">
          <a:solidFill>
            <a:schemeClr val="accent2"/>
          </a:solidFill>
          <a:latin typeface="Times New Roman" pitchFamily="26" charset="0"/>
          <a:cs typeface="Times New Roman (Hebrew)" pitchFamily="26" charset="-79"/>
        </a:defRPr>
      </a:lvl6pPr>
      <a:lvl7pPr marL="914400" algn="ctr" rtl="0" eaLnBrk="0" fontAlgn="base" hangingPunct="0">
        <a:spcBef>
          <a:spcPct val="0"/>
        </a:spcBef>
        <a:spcAft>
          <a:spcPct val="0"/>
        </a:spcAft>
        <a:defRPr sz="4400">
          <a:solidFill>
            <a:schemeClr val="accent2"/>
          </a:solidFill>
          <a:latin typeface="Times New Roman" pitchFamily="26" charset="0"/>
          <a:cs typeface="Times New Roman (Hebrew)" pitchFamily="26" charset="-79"/>
        </a:defRPr>
      </a:lvl7pPr>
      <a:lvl8pPr marL="1371600" algn="ctr" rtl="0" eaLnBrk="0" fontAlgn="base" hangingPunct="0">
        <a:spcBef>
          <a:spcPct val="0"/>
        </a:spcBef>
        <a:spcAft>
          <a:spcPct val="0"/>
        </a:spcAft>
        <a:defRPr sz="4400">
          <a:solidFill>
            <a:schemeClr val="accent2"/>
          </a:solidFill>
          <a:latin typeface="Times New Roman" pitchFamily="26" charset="0"/>
          <a:cs typeface="Times New Roman (Hebrew)" pitchFamily="26" charset="-79"/>
        </a:defRPr>
      </a:lvl8pPr>
      <a:lvl9pPr marL="1828800" algn="ctr" rtl="0" eaLnBrk="0" fontAlgn="base" hangingPunct="0">
        <a:spcBef>
          <a:spcPct val="0"/>
        </a:spcBef>
        <a:spcAft>
          <a:spcPct val="0"/>
        </a:spcAft>
        <a:defRPr sz="4400">
          <a:solidFill>
            <a:schemeClr val="accent2"/>
          </a:solidFill>
          <a:latin typeface="Times New Roman" pitchFamily="26" charset="0"/>
          <a:cs typeface="Times New Roman (Hebrew)" pitchFamily="26" charset="-79"/>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eaLnBrk="0" fontAlgn="base" hangingPunct="0">
        <a:spcBef>
          <a:spcPct val="20000"/>
        </a:spcBef>
        <a:spcAft>
          <a:spcPct val="0"/>
        </a:spcAft>
        <a:buChar char="»"/>
        <a:defRPr sz="2000">
          <a:solidFill>
            <a:schemeClr val="tx1"/>
          </a:solidFill>
          <a:latin typeface="+mn-lt"/>
          <a:cs typeface="+mn-cs"/>
        </a:defRPr>
      </a:lvl6pPr>
      <a:lvl7pPr marL="2971800" indent="-228600" algn="l" rtl="0" eaLnBrk="0" fontAlgn="base" hangingPunct="0">
        <a:spcBef>
          <a:spcPct val="20000"/>
        </a:spcBef>
        <a:spcAft>
          <a:spcPct val="0"/>
        </a:spcAft>
        <a:buChar char="»"/>
        <a:defRPr sz="2000">
          <a:solidFill>
            <a:schemeClr val="tx1"/>
          </a:solidFill>
          <a:latin typeface="+mn-lt"/>
          <a:cs typeface="+mn-cs"/>
        </a:defRPr>
      </a:lvl7pPr>
      <a:lvl8pPr marL="3429000" indent="-228600" algn="l" rtl="0" eaLnBrk="0" fontAlgn="base" hangingPunct="0">
        <a:spcBef>
          <a:spcPct val="20000"/>
        </a:spcBef>
        <a:spcAft>
          <a:spcPct val="0"/>
        </a:spcAft>
        <a:buChar char="»"/>
        <a:defRPr sz="2000">
          <a:solidFill>
            <a:schemeClr val="tx1"/>
          </a:solidFill>
          <a:latin typeface="+mn-lt"/>
          <a:cs typeface="+mn-cs"/>
        </a:defRPr>
      </a:lvl8pPr>
      <a:lvl9pPr marL="3886200" indent="-228600" algn="l" rtl="0" eaLnBrk="0" fontAlgn="base" hangingPunct="0">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3B993BED-CFB5-4E9F-A711-F4E2A05B9822}" type="slidenum">
              <a:rPr lang="en-US" altLang="en-US"/>
              <a:pPr>
                <a:defRPr/>
              </a:pPr>
              <a:t>1</a:t>
            </a:fld>
            <a:endParaRPr lang="en-US" altLang="en-US"/>
          </a:p>
        </p:txBody>
      </p:sp>
      <p:sp>
        <p:nvSpPr>
          <p:cNvPr id="7174" name="Rectangle 6"/>
          <p:cNvSpPr>
            <a:spLocks noGrp="1" noChangeArrowheads="1"/>
          </p:cNvSpPr>
          <p:nvPr>
            <p:ph type="ctrTitle"/>
          </p:nvPr>
        </p:nvSpPr>
        <p:spPr>
          <a:xfrm>
            <a:off x="685800" y="1295400"/>
            <a:ext cx="7772400" cy="2133600"/>
          </a:xfrm>
        </p:spPr>
        <p:txBody>
          <a:bodyPr/>
          <a:lstStyle/>
          <a:p>
            <a:pPr>
              <a:defRPr/>
            </a:pPr>
            <a:r>
              <a:rPr lang="en-US" altLang="en-US" sz="3200" b="1" dirty="0" smtClean="0">
                <a:solidFill>
                  <a:srgbClr val="0066FF"/>
                </a:solidFill>
                <a:latin typeface="Times New Roman (Hebrew)" pitchFamily="26" charset="-79"/>
              </a:rPr>
              <a:t>SCIENTIFIC &amp; TECHNICAL WRITING</a:t>
            </a:r>
            <a:br>
              <a:rPr lang="en-US" altLang="en-US" sz="3200" b="1" dirty="0" smtClean="0">
                <a:solidFill>
                  <a:srgbClr val="0066FF"/>
                </a:solidFill>
                <a:latin typeface="Times New Roman (Hebrew)" pitchFamily="26" charset="-79"/>
              </a:rPr>
            </a:br>
            <a:r>
              <a:rPr lang="en-US" altLang="en-US" sz="3200" b="1" dirty="0">
                <a:solidFill>
                  <a:srgbClr val="0066FF"/>
                </a:solidFill>
                <a:latin typeface="Times New Roman (Hebrew)" pitchFamily="26" charset="-79"/>
              </a:rPr>
              <a:t/>
            </a:r>
            <a:br>
              <a:rPr lang="en-US" altLang="en-US" sz="3200" b="1" dirty="0">
                <a:solidFill>
                  <a:srgbClr val="0066FF"/>
                </a:solidFill>
                <a:latin typeface="Times New Roman (Hebrew)" pitchFamily="26" charset="-79"/>
              </a:rPr>
            </a:br>
            <a:r>
              <a:rPr lang="en-US" altLang="en-US" sz="2400" b="1" kern="1200" dirty="0" smtClean="0">
                <a:solidFill>
                  <a:schemeClr val="tx1"/>
                </a:solidFill>
                <a:latin typeface="Times New Roman (Hebrew)" pitchFamily="26" charset="-79"/>
                <a:ea typeface="+mn-ea"/>
              </a:rPr>
              <a:t>WINNING RESEARCH PROPOSALS</a:t>
            </a:r>
          </a:p>
        </p:txBody>
      </p:sp>
      <p:sp>
        <p:nvSpPr>
          <p:cNvPr id="2054" name="Rectangle 7"/>
          <p:cNvSpPr>
            <a:spLocks noGrp="1" noChangeArrowheads="1"/>
          </p:cNvSpPr>
          <p:nvPr>
            <p:ph type="subTitle" idx="1"/>
          </p:nvPr>
        </p:nvSpPr>
        <p:spPr/>
        <p:txBody>
          <a:bodyPr/>
          <a:lstStyle/>
          <a:p>
            <a:r>
              <a:rPr lang="en-US" altLang="en-US" b="1" smtClean="0">
                <a:solidFill>
                  <a:schemeClr val="accent1"/>
                </a:solidFill>
              </a:rPr>
              <a:t>Prof. R.L. BOXMAN</a:t>
            </a:r>
          </a:p>
          <a:p>
            <a:r>
              <a:rPr lang="en-US" altLang="en-US" b="1" smtClean="0">
                <a:solidFill>
                  <a:schemeClr val="accent1"/>
                </a:solidFill>
              </a:rPr>
              <a:t>Tel Aviv University</a:t>
            </a:r>
          </a:p>
          <a:p>
            <a:endParaRPr lang="en-US" altLang="en-US" b="1" smtClean="0">
              <a:solidFill>
                <a:schemeClr val="accent1"/>
              </a:solidFill>
            </a:endParaRPr>
          </a:p>
          <a:p>
            <a:pPr algn="r"/>
            <a:r>
              <a:rPr lang="en-US" altLang="he-IL" sz="1200" smtClean="0">
                <a:latin typeface="Symbol" pitchFamily="26" charset="2"/>
                <a:sym typeface="Symbol" pitchFamily="26" charset="2"/>
              </a:rPr>
              <a:t></a:t>
            </a:r>
            <a:r>
              <a:rPr lang="en-US" altLang="he-IL" sz="1200" smtClean="0">
                <a:latin typeface="Arial" charset="0"/>
                <a:cs typeface="Arial" charset="0"/>
                <a:sym typeface="Symbol" pitchFamily="26" charset="2"/>
              </a:rPr>
              <a:t>R.L. Boxman, 9/2000</a:t>
            </a:r>
            <a:endParaRPr lang="en-US" altLang="en-US" sz="1200" smtClean="0">
              <a:latin typeface="Arial" charset="0"/>
              <a:cs typeface="Arial" charset="0"/>
              <a:sym typeface="Symbol" pitchFamily="26" charset="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dirty="0"/>
              <a:t>Winning Research Proposals</a:t>
            </a:r>
          </a:p>
        </p:txBody>
      </p:sp>
      <p:sp>
        <p:nvSpPr>
          <p:cNvPr id="6" name="Slide Number Placeholder 5"/>
          <p:cNvSpPr>
            <a:spLocks noGrp="1"/>
          </p:cNvSpPr>
          <p:nvPr>
            <p:ph type="sldNum" sz="quarter" idx="12"/>
          </p:nvPr>
        </p:nvSpPr>
        <p:spPr/>
        <p:txBody>
          <a:bodyPr/>
          <a:lstStyle/>
          <a:p>
            <a:pPr>
              <a:defRPr/>
            </a:pPr>
            <a:fld id="{E7B56034-38D4-4929-8D88-2C446B9AA1F3}" type="slidenum">
              <a:rPr lang="en-US" altLang="en-US"/>
              <a:pPr>
                <a:defRPr/>
              </a:pPr>
              <a:t>2</a:t>
            </a:fld>
            <a:endParaRPr lang="en-US" altLang="en-US"/>
          </a:p>
        </p:txBody>
      </p:sp>
      <p:sp>
        <p:nvSpPr>
          <p:cNvPr id="3077" name="Rectangle 2"/>
          <p:cNvSpPr>
            <a:spLocks noGrp="1" noChangeArrowheads="1"/>
          </p:cNvSpPr>
          <p:nvPr>
            <p:ph type="title"/>
          </p:nvPr>
        </p:nvSpPr>
        <p:spPr/>
        <p:txBody>
          <a:bodyPr/>
          <a:lstStyle/>
          <a:p>
            <a:r>
              <a:rPr lang="en-US" altLang="en-US" smtClean="0"/>
              <a:t>OBJECTIVE OF THE RESEARCH PROPOSAL</a:t>
            </a:r>
          </a:p>
        </p:txBody>
      </p:sp>
      <p:sp>
        <p:nvSpPr>
          <p:cNvPr id="3078" name="Rectangle 3"/>
          <p:cNvSpPr>
            <a:spLocks noGrp="1" noChangeArrowheads="1"/>
          </p:cNvSpPr>
          <p:nvPr>
            <p:ph type="body" idx="1"/>
          </p:nvPr>
        </p:nvSpPr>
        <p:spPr/>
        <p:txBody>
          <a:bodyPr/>
          <a:lstStyle/>
          <a:p>
            <a:r>
              <a:rPr lang="en-US" altLang="en-US" u="sng" smtClean="0">
                <a:latin typeface="Arial" charset="0"/>
                <a:cs typeface="Times New Roman" pitchFamily="26" charset="0"/>
              </a:rPr>
              <a:t>Convince</a:t>
            </a:r>
            <a:r>
              <a:rPr lang="en-US" altLang="en-US" smtClean="0">
                <a:latin typeface="Arial" charset="0"/>
                <a:cs typeface="Times New Roman" pitchFamily="26" charset="0"/>
              </a:rPr>
              <a:t> someone to allocate you resources to pursue proposed research project</a:t>
            </a:r>
          </a:p>
          <a:p>
            <a:r>
              <a:rPr lang="en-US" altLang="en-US" smtClean="0">
                <a:cs typeface="Times New Roman" pitchFamily="26" charset="0"/>
              </a:rPr>
              <a:t>  	</a:t>
            </a:r>
            <a:r>
              <a:rPr lang="en-US" altLang="en-US" smtClean="0">
                <a:latin typeface="Arial" charset="0"/>
                <a:cs typeface="Times New Roman" pitchFamily="26" charset="0"/>
              </a:rPr>
              <a:t>$$ grant (granting agency </a:t>
            </a:r>
            <a:r>
              <a:rPr lang="en-US" altLang="en-US" smtClean="0">
                <a:cs typeface="Times New Roman" pitchFamily="26" charset="0"/>
              </a:rPr>
              <a:t>–</a:t>
            </a:r>
            <a:r>
              <a:rPr lang="en-US" altLang="en-US" smtClean="0">
                <a:latin typeface="Arial" charset="0"/>
                <a:cs typeface="Times New Roman" pitchFamily="26" charset="0"/>
              </a:rPr>
              <a:t> government, public, company)</a:t>
            </a:r>
          </a:p>
          <a:p>
            <a:r>
              <a:rPr lang="en-US" altLang="en-US" smtClean="0">
                <a:cs typeface="Times New Roman" pitchFamily="26" charset="0"/>
              </a:rPr>
              <a:t>      </a:t>
            </a:r>
            <a:r>
              <a:rPr lang="en-US" altLang="en-US" smtClean="0">
                <a:latin typeface="Arial" charset="0"/>
                <a:cs typeface="Times New Roman" pitchFamily="26" charset="0"/>
              </a:rPr>
              <a:t>Use of facilities, personnel, time (including your own) (internal)</a:t>
            </a:r>
          </a:p>
          <a:p>
            <a:endParaRPr lang="en-US" alt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tLang="en-US" dirty="0"/>
              <a:t>Winning Research Proposals</a:t>
            </a:r>
          </a:p>
        </p:txBody>
      </p:sp>
      <p:sp>
        <p:nvSpPr>
          <p:cNvPr id="6" name="Slide Number Placeholder 5"/>
          <p:cNvSpPr>
            <a:spLocks noGrp="1"/>
          </p:cNvSpPr>
          <p:nvPr>
            <p:ph type="sldNum" sz="quarter" idx="12"/>
          </p:nvPr>
        </p:nvSpPr>
        <p:spPr/>
        <p:txBody>
          <a:bodyPr/>
          <a:lstStyle/>
          <a:p>
            <a:pPr>
              <a:defRPr/>
            </a:pPr>
            <a:fld id="{6B616780-5F54-4709-9FD8-9429AE9F0561}" type="slidenum">
              <a:rPr lang="en-US" altLang="en-US"/>
              <a:pPr>
                <a:defRPr/>
              </a:pPr>
              <a:t>3</a:t>
            </a:fld>
            <a:endParaRPr lang="en-US" altLang="en-US" dirty="0"/>
          </a:p>
        </p:txBody>
      </p:sp>
      <p:sp>
        <p:nvSpPr>
          <p:cNvPr id="4101" name="Rectangle 2"/>
          <p:cNvSpPr>
            <a:spLocks noGrp="1" noChangeArrowheads="1"/>
          </p:cNvSpPr>
          <p:nvPr>
            <p:ph type="title"/>
          </p:nvPr>
        </p:nvSpPr>
        <p:spPr>
          <a:xfrm>
            <a:off x="990600" y="838200"/>
            <a:ext cx="7772400" cy="1143000"/>
          </a:xfrm>
        </p:spPr>
        <p:txBody>
          <a:bodyPr/>
          <a:lstStyle/>
          <a:p>
            <a:r>
              <a:rPr lang="en-US" altLang="en-US" sz="3600" smtClean="0">
                <a:latin typeface="Arial" charset="0"/>
                <a:cs typeface="Times New Roman" pitchFamily="26" charset="0"/>
              </a:rPr>
              <a:t>WHAT DOES THE </a:t>
            </a:r>
            <a:r>
              <a:rPr lang="en-US" altLang="en-US" sz="3600" smtClean="0">
                <a:cs typeface="Times New Roman" pitchFamily="26" charset="0"/>
              </a:rPr>
              <a:t>‘</a:t>
            </a:r>
            <a:r>
              <a:rPr lang="en-US" altLang="en-US" sz="3600" smtClean="0">
                <a:latin typeface="Arial" charset="0"/>
                <a:cs typeface="Times New Roman" pitchFamily="26" charset="0"/>
              </a:rPr>
              <a:t>GRANTER</a:t>
            </a:r>
            <a:r>
              <a:rPr lang="en-US" altLang="en-US" sz="3600" smtClean="0">
                <a:cs typeface="Times New Roman" pitchFamily="26" charset="0"/>
              </a:rPr>
              <a:t>’</a:t>
            </a:r>
            <a:r>
              <a:rPr lang="en-US" altLang="en-US" sz="3600" smtClean="0">
                <a:latin typeface="Arial" charset="0"/>
                <a:cs typeface="Times New Roman" pitchFamily="26" charset="0"/>
              </a:rPr>
              <a:t> WANT TO KNOW IN ORDER TO MAKE A DECISION</a:t>
            </a:r>
            <a:r>
              <a:rPr lang="en-US" altLang="en-US" smtClean="0">
                <a:latin typeface="Arial" charset="0"/>
                <a:cs typeface="Times New Roman" pitchFamily="26" charset="0"/>
              </a:rPr>
              <a:t>?</a:t>
            </a:r>
            <a:r>
              <a:rPr lang="en-US" altLang="en-US" smtClean="0"/>
              <a:t> </a:t>
            </a:r>
          </a:p>
        </p:txBody>
      </p:sp>
      <p:sp>
        <p:nvSpPr>
          <p:cNvPr id="4102" name="Rectangle 3"/>
          <p:cNvSpPr>
            <a:spLocks noGrp="1" noChangeArrowheads="1"/>
          </p:cNvSpPr>
          <p:nvPr>
            <p:ph type="body" idx="1"/>
          </p:nvPr>
        </p:nvSpPr>
        <p:spPr>
          <a:xfrm>
            <a:off x="1143000" y="2743200"/>
            <a:ext cx="7467600" cy="3505200"/>
          </a:xfrm>
        </p:spPr>
        <p:txBody>
          <a:bodyPr/>
          <a:lstStyle/>
          <a:p>
            <a:r>
              <a:rPr lang="en-US" altLang="en-US" dirty="0" smtClean="0">
                <a:latin typeface="Arial" charset="0"/>
                <a:cs typeface="Times New Roman" pitchFamily="26" charset="0"/>
              </a:rPr>
              <a:t>Is the subject worthy of study?</a:t>
            </a:r>
          </a:p>
          <a:p>
            <a:pPr lvl="1"/>
            <a:r>
              <a:rPr lang="en-US" altLang="en-US" dirty="0" smtClean="0">
                <a:latin typeface="Arial" charset="0"/>
                <a:cs typeface="Times New Roman" pitchFamily="26" charset="0"/>
              </a:rPr>
              <a:t> According to the granter</a:t>
            </a:r>
            <a:r>
              <a:rPr lang="en-US" altLang="en-US" dirty="0" smtClean="0">
                <a:cs typeface="Times New Roman" pitchFamily="26" charset="0"/>
              </a:rPr>
              <a:t>’</a:t>
            </a:r>
            <a:r>
              <a:rPr lang="en-US" altLang="en-US" dirty="0" smtClean="0">
                <a:latin typeface="Arial" charset="0"/>
                <a:cs typeface="Times New Roman" pitchFamily="26" charset="0"/>
              </a:rPr>
              <a:t>s criteria: significance </a:t>
            </a:r>
            <a:r>
              <a:rPr lang="en-US" altLang="en-US" dirty="0" smtClean="0">
                <a:cs typeface="Times New Roman" pitchFamily="26" charset="0"/>
              </a:rPr>
              <a:t>–</a:t>
            </a:r>
            <a:r>
              <a:rPr lang="en-US" altLang="en-US" dirty="0" smtClean="0">
                <a:latin typeface="Arial" charset="0"/>
                <a:cs typeface="Times New Roman" pitchFamily="26" charset="0"/>
              </a:rPr>
              <a:t> </a:t>
            </a:r>
          </a:p>
          <a:p>
            <a:pPr lvl="2"/>
            <a:r>
              <a:rPr lang="en-US" altLang="en-US" dirty="0" smtClean="0">
                <a:latin typeface="Arial" charset="0"/>
                <a:cs typeface="Times New Roman" pitchFamily="26" charset="0"/>
              </a:rPr>
              <a:t>Scientific advancement</a:t>
            </a:r>
          </a:p>
          <a:p>
            <a:pPr lvl="2"/>
            <a:r>
              <a:rPr lang="en-US" altLang="en-US" dirty="0" smtClean="0">
                <a:latin typeface="Arial" charset="0"/>
                <a:cs typeface="Times New Roman" pitchFamily="26" charset="0"/>
              </a:rPr>
              <a:t>Applications</a:t>
            </a:r>
          </a:p>
          <a:p>
            <a:pPr lvl="2"/>
            <a:r>
              <a:rPr lang="en-US" altLang="en-US" dirty="0">
                <a:latin typeface="Arial" charset="0"/>
                <a:cs typeface="Times New Roman" pitchFamily="26" charset="0"/>
              </a:rPr>
              <a:t>A</a:t>
            </a:r>
            <a:r>
              <a:rPr lang="en-US" altLang="en-US" dirty="0" smtClean="0">
                <a:latin typeface="Arial" charset="0"/>
                <a:cs typeface="Times New Roman" pitchFamily="26" charset="0"/>
              </a:rPr>
              <a:t>dherence to particular subject area</a:t>
            </a:r>
            <a:endParaRPr lang="en-US" alt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353ECB7E-CD14-47A9-B0BA-FBAB805598E2}" type="slidenum">
              <a:rPr lang="en-US" altLang="en-US"/>
              <a:pPr>
                <a:defRPr/>
              </a:pPr>
              <a:t>4</a:t>
            </a:fld>
            <a:endParaRPr lang="en-US" altLang="en-US"/>
          </a:p>
        </p:txBody>
      </p:sp>
      <p:sp>
        <p:nvSpPr>
          <p:cNvPr id="5125" name="Rectangle 2"/>
          <p:cNvSpPr>
            <a:spLocks noGrp="1" noChangeArrowheads="1"/>
          </p:cNvSpPr>
          <p:nvPr>
            <p:ph type="title"/>
          </p:nvPr>
        </p:nvSpPr>
        <p:spPr/>
        <p:txBody>
          <a:bodyPr/>
          <a:lstStyle/>
          <a:p>
            <a:r>
              <a:rPr lang="en-US" altLang="en-US" sz="4000" smtClean="0">
                <a:latin typeface="Arial" charset="0"/>
                <a:cs typeface="Times New Roman" pitchFamily="26" charset="0"/>
              </a:rPr>
              <a:t>WHAT DOES THE </a:t>
            </a:r>
            <a:r>
              <a:rPr lang="en-US" altLang="en-US" sz="4000" smtClean="0">
                <a:cs typeface="Times New Roman" pitchFamily="26" charset="0"/>
              </a:rPr>
              <a:t>‘</a:t>
            </a:r>
            <a:r>
              <a:rPr lang="en-US" altLang="en-US" sz="4000" smtClean="0">
                <a:latin typeface="Arial" charset="0"/>
                <a:cs typeface="Times New Roman" pitchFamily="26" charset="0"/>
              </a:rPr>
              <a:t>GRANTER</a:t>
            </a:r>
            <a:r>
              <a:rPr lang="en-US" altLang="en-US" sz="4000" smtClean="0">
                <a:cs typeface="Times New Roman" pitchFamily="26" charset="0"/>
              </a:rPr>
              <a:t>’</a:t>
            </a:r>
            <a:r>
              <a:rPr lang="en-US" altLang="en-US" sz="4000" smtClean="0">
                <a:latin typeface="Arial" charset="0"/>
                <a:cs typeface="Times New Roman" pitchFamily="26" charset="0"/>
              </a:rPr>
              <a:t> WANT TO KNOW?</a:t>
            </a:r>
          </a:p>
        </p:txBody>
      </p:sp>
      <p:sp>
        <p:nvSpPr>
          <p:cNvPr id="5126" name="Rectangle 3"/>
          <p:cNvSpPr>
            <a:spLocks noGrp="1" noChangeArrowheads="1"/>
          </p:cNvSpPr>
          <p:nvPr>
            <p:ph type="body" idx="1"/>
          </p:nvPr>
        </p:nvSpPr>
        <p:spPr/>
        <p:txBody>
          <a:bodyPr/>
          <a:lstStyle/>
          <a:p>
            <a:pPr>
              <a:buFontTx/>
              <a:buNone/>
            </a:pPr>
            <a:r>
              <a:rPr lang="en-US" altLang="en-US" sz="2800" dirty="0" smtClean="0">
                <a:cs typeface="Times New Roman" pitchFamily="26" charset="0"/>
              </a:rPr>
              <a:t>    </a:t>
            </a:r>
            <a:r>
              <a:rPr lang="en-US" altLang="en-US" dirty="0" smtClean="0">
                <a:latin typeface="Arial" charset="0"/>
                <a:cs typeface="Times New Roman" pitchFamily="26" charset="0"/>
              </a:rPr>
              <a:t>What is the probability of success?</a:t>
            </a:r>
          </a:p>
          <a:p>
            <a:r>
              <a:rPr lang="en-US" altLang="en-US" sz="2800" dirty="0" smtClean="0">
                <a:cs typeface="Times New Roman" pitchFamily="26" charset="0"/>
              </a:rPr>
              <a:t>      </a:t>
            </a:r>
            <a:r>
              <a:rPr lang="en-US" altLang="en-US" sz="2800" dirty="0">
                <a:latin typeface="Arial" charset="0"/>
                <a:cs typeface="Times New Roman" pitchFamily="26" charset="0"/>
              </a:rPr>
              <a:t>M</a:t>
            </a:r>
            <a:r>
              <a:rPr lang="en-US" altLang="en-US" sz="2800" dirty="0" smtClean="0">
                <a:latin typeface="Arial" charset="0"/>
                <a:cs typeface="Times New Roman" pitchFamily="26" charset="0"/>
              </a:rPr>
              <a:t>ethodology/work program</a:t>
            </a:r>
          </a:p>
          <a:p>
            <a:r>
              <a:rPr lang="en-US" altLang="en-US" sz="2800" dirty="0" smtClean="0">
                <a:cs typeface="Times New Roman" pitchFamily="26" charset="0"/>
              </a:rPr>
              <a:t>      </a:t>
            </a:r>
            <a:r>
              <a:rPr lang="en-US" altLang="en-US" sz="2800" dirty="0">
                <a:latin typeface="Arial" charset="0"/>
                <a:cs typeface="Times New Roman" pitchFamily="26" charset="0"/>
              </a:rPr>
              <a:t>Q</a:t>
            </a:r>
            <a:r>
              <a:rPr lang="en-US" altLang="en-US" sz="2800" dirty="0" smtClean="0">
                <a:latin typeface="Arial" charset="0"/>
                <a:cs typeface="Times New Roman" pitchFamily="26" charset="0"/>
              </a:rPr>
              <a:t>ualified team</a:t>
            </a:r>
          </a:p>
          <a:p>
            <a:r>
              <a:rPr lang="en-US" altLang="en-US" sz="2800" dirty="0" smtClean="0">
                <a:cs typeface="Times New Roman" pitchFamily="26" charset="0"/>
              </a:rPr>
              <a:t>      </a:t>
            </a:r>
            <a:r>
              <a:rPr lang="en-US" altLang="en-US" sz="2800" dirty="0">
                <a:latin typeface="Arial" charset="0"/>
                <a:cs typeface="Times New Roman" pitchFamily="26" charset="0"/>
              </a:rPr>
              <a:t>F</a:t>
            </a:r>
            <a:r>
              <a:rPr lang="en-US" altLang="en-US" sz="2800" dirty="0" smtClean="0">
                <a:latin typeface="Arial" charset="0"/>
                <a:cs typeface="Times New Roman" pitchFamily="26" charset="0"/>
              </a:rPr>
              <a:t>amiliarity with the subject</a:t>
            </a:r>
          </a:p>
          <a:p>
            <a:r>
              <a:rPr lang="en-US" altLang="en-US" sz="2800" dirty="0" smtClean="0">
                <a:latin typeface="Arial" charset="0"/>
                <a:cs typeface="Times New Roman" pitchFamily="26" charset="0"/>
              </a:rPr>
              <a:t>     Adequate resources?</a:t>
            </a:r>
          </a:p>
          <a:p>
            <a:pPr lvl="3"/>
            <a:r>
              <a:rPr lang="en-US" altLang="en-US" sz="2400" dirty="0" smtClean="0">
                <a:latin typeface="Arial" charset="0"/>
                <a:cs typeface="Times New Roman" pitchFamily="26" charset="0"/>
              </a:rPr>
              <a:t>equipment</a:t>
            </a:r>
          </a:p>
          <a:p>
            <a:pPr lvl="3"/>
            <a:r>
              <a:rPr lang="en-US" altLang="en-US" sz="2400" dirty="0" smtClean="0">
                <a:latin typeface="Arial" charset="0"/>
                <a:cs typeface="Times New Roman" pitchFamily="26" charset="0"/>
              </a:rPr>
              <a:t>personnel</a:t>
            </a:r>
            <a:endParaRPr lang="en-US" altLang="en-US"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B95E624D-548C-4BB6-9F82-398E391DD146}" type="slidenum">
              <a:rPr lang="en-US" altLang="en-US"/>
              <a:pPr>
                <a:defRPr/>
              </a:pPr>
              <a:t>5</a:t>
            </a:fld>
            <a:endParaRPr lang="en-US" altLang="en-US"/>
          </a:p>
        </p:txBody>
      </p:sp>
      <p:sp>
        <p:nvSpPr>
          <p:cNvPr id="6149" name="Rectangle 2"/>
          <p:cNvSpPr>
            <a:spLocks noGrp="1" noChangeArrowheads="1"/>
          </p:cNvSpPr>
          <p:nvPr>
            <p:ph type="title"/>
          </p:nvPr>
        </p:nvSpPr>
        <p:spPr/>
        <p:txBody>
          <a:bodyPr/>
          <a:lstStyle/>
          <a:p>
            <a:r>
              <a:rPr lang="en-US" altLang="en-US" sz="4000" smtClean="0">
                <a:latin typeface="Arial" charset="0"/>
                <a:cs typeface="Times New Roman" pitchFamily="26" charset="0"/>
              </a:rPr>
              <a:t>WHAT DOES THE </a:t>
            </a:r>
            <a:r>
              <a:rPr lang="en-US" altLang="en-US" sz="4000" smtClean="0">
                <a:cs typeface="Times New Roman" pitchFamily="26" charset="0"/>
              </a:rPr>
              <a:t>‘</a:t>
            </a:r>
            <a:r>
              <a:rPr lang="en-US" altLang="en-US" sz="4000" smtClean="0">
                <a:latin typeface="Arial" charset="0"/>
                <a:cs typeface="Times New Roman" pitchFamily="26" charset="0"/>
              </a:rPr>
              <a:t>GRANTER</a:t>
            </a:r>
            <a:r>
              <a:rPr lang="en-US" altLang="en-US" sz="4000" smtClean="0">
                <a:cs typeface="Times New Roman" pitchFamily="26" charset="0"/>
              </a:rPr>
              <a:t>’</a:t>
            </a:r>
            <a:r>
              <a:rPr lang="en-US" altLang="en-US" sz="4000" smtClean="0">
                <a:latin typeface="Arial" charset="0"/>
                <a:cs typeface="Times New Roman" pitchFamily="26" charset="0"/>
              </a:rPr>
              <a:t> WANT TO KNOW?</a:t>
            </a:r>
          </a:p>
        </p:txBody>
      </p:sp>
      <p:sp>
        <p:nvSpPr>
          <p:cNvPr id="6150" name="Rectangle 3"/>
          <p:cNvSpPr>
            <a:spLocks noGrp="1" noChangeArrowheads="1"/>
          </p:cNvSpPr>
          <p:nvPr>
            <p:ph type="body" idx="1"/>
          </p:nvPr>
        </p:nvSpPr>
        <p:spPr/>
        <p:txBody>
          <a:bodyPr/>
          <a:lstStyle/>
          <a:p>
            <a:pPr>
              <a:buFontTx/>
              <a:buNone/>
            </a:pPr>
            <a:r>
              <a:rPr lang="en-US" altLang="en-US" dirty="0" smtClean="0">
                <a:cs typeface="Times New Roman" pitchFamily="26" charset="0"/>
              </a:rPr>
              <a:t>  </a:t>
            </a:r>
            <a:r>
              <a:rPr lang="en-US" altLang="en-US" dirty="0" smtClean="0">
                <a:latin typeface="Arial" charset="0"/>
                <a:cs typeface="Arial" charset="0"/>
              </a:rPr>
              <a:t>Resources required (bang/buck)</a:t>
            </a:r>
          </a:p>
          <a:p>
            <a:r>
              <a:rPr lang="en-US" altLang="en-US" dirty="0" smtClean="0">
                <a:cs typeface="Times New Roman" pitchFamily="26" charset="0"/>
              </a:rPr>
              <a:t>           </a:t>
            </a:r>
            <a:r>
              <a:rPr lang="en-US" altLang="en-US" dirty="0">
                <a:latin typeface="Arial" charset="0"/>
                <a:cs typeface="Arial" charset="0"/>
              </a:rPr>
              <a:t>B</a:t>
            </a:r>
            <a:r>
              <a:rPr lang="en-US" altLang="en-US" dirty="0" smtClean="0">
                <a:latin typeface="Arial" charset="0"/>
                <a:cs typeface="Arial" charset="0"/>
              </a:rPr>
              <a:t>udget</a:t>
            </a:r>
          </a:p>
          <a:p>
            <a:r>
              <a:rPr lang="en-US" altLang="en-US" dirty="0" smtClean="0">
                <a:cs typeface="Times New Roman" pitchFamily="26" charset="0"/>
              </a:rPr>
              <a:t>           </a:t>
            </a:r>
            <a:r>
              <a:rPr lang="en-US" altLang="en-US" dirty="0">
                <a:latin typeface="Arial" charset="0"/>
                <a:cs typeface="Arial" charset="0"/>
              </a:rPr>
              <a:t>T</a:t>
            </a:r>
            <a:r>
              <a:rPr lang="en-US" altLang="en-US" dirty="0" smtClean="0">
                <a:latin typeface="Arial" charset="0"/>
                <a:cs typeface="Arial" charset="0"/>
              </a:rPr>
              <a:t>ime</a:t>
            </a:r>
          </a:p>
          <a:p>
            <a:pPr>
              <a:buFontTx/>
              <a:buNone/>
            </a:pPr>
            <a:r>
              <a:rPr lang="en-US" altLang="en-US" b="1" dirty="0" smtClean="0">
                <a:latin typeface="Arial" charset="0"/>
                <a:cs typeface="Arial" charset="0"/>
              </a:rPr>
              <a:t>Often intense competition between proposals for available resources.</a:t>
            </a:r>
            <a:r>
              <a:rPr lang="en-US" altLang="en-US" dirty="0" smtClean="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E79EC23E-02C3-4B9B-9DBA-D3B1198FDE74}" type="slidenum">
              <a:rPr lang="en-US" altLang="en-US"/>
              <a:pPr>
                <a:defRPr/>
              </a:pPr>
              <a:t>6</a:t>
            </a:fld>
            <a:endParaRPr lang="en-US" altLang="en-US"/>
          </a:p>
        </p:txBody>
      </p:sp>
      <p:sp>
        <p:nvSpPr>
          <p:cNvPr id="7173" name="Rectangle 2"/>
          <p:cNvSpPr>
            <a:spLocks noGrp="1" noChangeArrowheads="1"/>
          </p:cNvSpPr>
          <p:nvPr>
            <p:ph type="title"/>
          </p:nvPr>
        </p:nvSpPr>
        <p:spPr/>
        <p:txBody>
          <a:bodyPr/>
          <a:lstStyle/>
          <a:p>
            <a:r>
              <a:rPr lang="en-US" altLang="en-US" b="1" smtClean="0">
                <a:latin typeface="Arial" charset="0"/>
                <a:cs typeface="Arial" charset="0"/>
              </a:rPr>
              <a:t>STRUCTURE OF THE PROPOSAL</a:t>
            </a:r>
            <a:br>
              <a:rPr lang="en-US" altLang="en-US" b="1" smtClean="0">
                <a:latin typeface="Arial" charset="0"/>
                <a:cs typeface="Arial" charset="0"/>
              </a:rPr>
            </a:br>
            <a:endParaRPr lang="en-US" altLang="en-US" b="1" smtClean="0">
              <a:latin typeface="Arial" charset="0"/>
              <a:cs typeface="Arial" charset="0"/>
            </a:endParaRPr>
          </a:p>
        </p:txBody>
      </p:sp>
      <p:sp>
        <p:nvSpPr>
          <p:cNvPr id="7174" name="Rectangle 3"/>
          <p:cNvSpPr>
            <a:spLocks noGrp="1" noChangeArrowheads="1"/>
          </p:cNvSpPr>
          <p:nvPr>
            <p:ph type="body" idx="1"/>
          </p:nvPr>
        </p:nvSpPr>
        <p:spPr/>
        <p:txBody>
          <a:bodyPr/>
          <a:lstStyle/>
          <a:p>
            <a:r>
              <a:rPr lang="en-US" altLang="en-US" smtClean="0">
                <a:cs typeface="Times New Roman" pitchFamily="26" charset="0"/>
              </a:rPr>
              <a:t>     </a:t>
            </a:r>
            <a:r>
              <a:rPr lang="en-US" altLang="en-US" smtClean="0">
                <a:latin typeface="Arial" charset="0"/>
                <a:cs typeface="Arial" charset="0"/>
              </a:rPr>
              <a:t>Usually dictated by the granting agency </a:t>
            </a:r>
            <a:r>
              <a:rPr lang="en-US" altLang="en-US" smtClean="0">
                <a:cs typeface="Arial" charset="0"/>
              </a:rPr>
              <a:t>–</a:t>
            </a:r>
            <a:r>
              <a:rPr lang="en-US" altLang="en-US" smtClean="0">
                <a:latin typeface="Arial" charset="0"/>
                <a:cs typeface="Arial" charset="0"/>
              </a:rPr>
              <a:t> standard forms.</a:t>
            </a:r>
          </a:p>
          <a:p>
            <a:r>
              <a:rPr lang="en-US" altLang="en-US" smtClean="0">
                <a:cs typeface="Times New Roman" pitchFamily="26" charset="0"/>
              </a:rPr>
              <a:t>     </a:t>
            </a:r>
            <a:r>
              <a:rPr lang="en-US" altLang="en-US" smtClean="0">
                <a:latin typeface="Arial" charset="0"/>
                <a:cs typeface="Arial" charset="0"/>
              </a:rPr>
              <a:t>Structure given here typical, --</a:t>
            </a:r>
            <a:br>
              <a:rPr lang="en-US" altLang="en-US" smtClean="0">
                <a:latin typeface="Arial" charset="0"/>
                <a:cs typeface="Arial" charset="0"/>
              </a:rPr>
            </a:br>
            <a:r>
              <a:rPr lang="en-US" altLang="en-US" smtClean="0">
                <a:latin typeface="Arial" charset="0"/>
                <a:cs typeface="Arial" charset="0"/>
              </a:rPr>
              <a:t> can serve as a model if no structure is specified.</a:t>
            </a:r>
          </a:p>
          <a:p>
            <a:pPr>
              <a:buFontTx/>
              <a:buNone/>
            </a:pPr>
            <a:endParaRPr lang="en-US" alt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9A84EEB0-5583-41F5-A94F-37278DD15162}" type="slidenum">
              <a:rPr lang="en-US" altLang="en-US"/>
              <a:pPr>
                <a:defRPr/>
              </a:pPr>
              <a:t>7</a:t>
            </a:fld>
            <a:endParaRPr lang="en-US" altLang="en-US"/>
          </a:p>
        </p:txBody>
      </p:sp>
      <p:sp>
        <p:nvSpPr>
          <p:cNvPr id="8197" name="Rectangle 2"/>
          <p:cNvSpPr>
            <a:spLocks noGrp="1" noChangeArrowheads="1"/>
          </p:cNvSpPr>
          <p:nvPr>
            <p:ph type="title"/>
          </p:nvPr>
        </p:nvSpPr>
        <p:spPr>
          <a:xfrm>
            <a:off x="990600" y="0"/>
            <a:ext cx="7772400" cy="1143000"/>
          </a:xfrm>
        </p:spPr>
        <p:txBody>
          <a:bodyPr/>
          <a:lstStyle/>
          <a:p>
            <a:r>
              <a:rPr lang="en-US" altLang="en-US" b="1" smtClean="0">
                <a:latin typeface="Arial" charset="0"/>
                <a:cs typeface="Arial" charset="0"/>
              </a:rPr>
              <a:t>PROPOSAL STRUCTURE</a:t>
            </a:r>
          </a:p>
        </p:txBody>
      </p:sp>
      <p:sp>
        <p:nvSpPr>
          <p:cNvPr id="8198" name="Rectangle 3"/>
          <p:cNvSpPr>
            <a:spLocks noGrp="1" noChangeArrowheads="1"/>
          </p:cNvSpPr>
          <p:nvPr>
            <p:ph type="body" idx="1"/>
          </p:nvPr>
        </p:nvSpPr>
        <p:spPr>
          <a:xfrm>
            <a:off x="1143000" y="1066800"/>
            <a:ext cx="7467600" cy="4114800"/>
          </a:xfrm>
        </p:spPr>
        <p:txBody>
          <a:bodyPr/>
          <a:lstStyle/>
          <a:p>
            <a:pPr marL="609600" indent="-609600">
              <a:lnSpc>
                <a:spcPct val="90000"/>
              </a:lnSpc>
              <a:buFontTx/>
              <a:buNone/>
            </a:pPr>
            <a:r>
              <a:rPr lang="en-US" altLang="en-US" sz="2400" smtClean="0">
                <a:latin typeface="Arial" charset="0"/>
                <a:cs typeface="Arial" charset="0"/>
              </a:rPr>
              <a:t>1. Abstract</a:t>
            </a:r>
            <a:r>
              <a:rPr lang="en-US" altLang="en-US" sz="2400" smtClean="0"/>
              <a:t> </a:t>
            </a:r>
          </a:p>
          <a:p>
            <a:pPr marL="609600" indent="-609600">
              <a:lnSpc>
                <a:spcPct val="90000"/>
              </a:lnSpc>
              <a:buFontTx/>
              <a:buNone/>
            </a:pPr>
            <a:r>
              <a:rPr lang="en-US" altLang="en-US" sz="2400" smtClean="0">
                <a:latin typeface="Arial" charset="0"/>
                <a:cs typeface="Arial" charset="0"/>
              </a:rPr>
              <a:t>2. Subject area</a:t>
            </a:r>
            <a:r>
              <a:rPr lang="en-US" altLang="en-US" sz="2400" smtClean="0"/>
              <a:t> </a:t>
            </a:r>
          </a:p>
          <a:p>
            <a:pPr marL="609600" indent="-609600">
              <a:lnSpc>
                <a:spcPct val="90000"/>
              </a:lnSpc>
              <a:buFontTx/>
              <a:buNone/>
            </a:pPr>
            <a:r>
              <a:rPr lang="en-US" altLang="en-US" sz="2400" smtClean="0">
                <a:latin typeface="Arial" charset="0"/>
                <a:cs typeface="Arial" charset="0"/>
              </a:rPr>
              <a:t>3. (Scientific/Technological) Background</a:t>
            </a:r>
            <a:r>
              <a:rPr lang="en-US" altLang="en-US" sz="2400" smtClean="0"/>
              <a:t> </a:t>
            </a:r>
          </a:p>
          <a:p>
            <a:pPr marL="609600" indent="-609600">
              <a:lnSpc>
                <a:spcPct val="90000"/>
              </a:lnSpc>
              <a:buFontTx/>
              <a:buNone/>
            </a:pPr>
            <a:r>
              <a:rPr lang="en-US" altLang="en-US" sz="2400" smtClean="0">
                <a:latin typeface="Arial" charset="0"/>
                <a:cs typeface="Arial" charset="0"/>
              </a:rPr>
              <a:t>4. Objectives</a:t>
            </a:r>
            <a:r>
              <a:rPr lang="en-US" altLang="en-US" sz="2400" smtClean="0"/>
              <a:t> </a:t>
            </a:r>
          </a:p>
          <a:p>
            <a:pPr marL="609600" indent="-609600">
              <a:lnSpc>
                <a:spcPct val="90000"/>
              </a:lnSpc>
              <a:buFontTx/>
              <a:buNone/>
            </a:pPr>
            <a:r>
              <a:rPr lang="en-US" altLang="en-US" sz="2400" smtClean="0">
                <a:latin typeface="Arial" charset="0"/>
                <a:cs typeface="Arial" charset="0"/>
              </a:rPr>
              <a:t>5. Expected Results and Significance</a:t>
            </a:r>
            <a:r>
              <a:rPr lang="en-US" altLang="en-US" sz="2400" smtClean="0"/>
              <a:t> </a:t>
            </a:r>
          </a:p>
          <a:p>
            <a:pPr marL="609600" indent="-609600">
              <a:lnSpc>
                <a:spcPct val="90000"/>
              </a:lnSpc>
              <a:buFontTx/>
              <a:buNone/>
            </a:pPr>
            <a:r>
              <a:rPr lang="en-US" altLang="en-US" sz="2400" smtClean="0">
                <a:latin typeface="Arial" charset="0"/>
                <a:cs typeface="Arial" charset="0"/>
              </a:rPr>
              <a:t>6. Methodology </a:t>
            </a:r>
          </a:p>
          <a:p>
            <a:pPr marL="609600" indent="-609600">
              <a:lnSpc>
                <a:spcPct val="90000"/>
              </a:lnSpc>
              <a:buFontTx/>
              <a:buNone/>
            </a:pPr>
            <a:r>
              <a:rPr lang="en-US" altLang="en-US" sz="2400" smtClean="0">
                <a:latin typeface="Arial" charset="0"/>
                <a:cs typeface="Times New Roman" pitchFamily="26" charset="0"/>
              </a:rPr>
              <a:t>7. Work Plan</a:t>
            </a:r>
            <a:r>
              <a:rPr lang="en-US" altLang="en-US" sz="2400" smtClean="0">
                <a:latin typeface="Arial" charset="0"/>
                <a:cs typeface="Arial" charset="0"/>
              </a:rPr>
              <a:t> </a:t>
            </a:r>
          </a:p>
          <a:p>
            <a:pPr marL="609600" indent="-609600">
              <a:lnSpc>
                <a:spcPct val="90000"/>
              </a:lnSpc>
              <a:buFontTx/>
              <a:buNone/>
            </a:pPr>
            <a:r>
              <a:rPr lang="en-US" altLang="en-US" sz="2400" smtClean="0">
                <a:latin typeface="Arial" charset="0"/>
                <a:cs typeface="Arial" charset="0"/>
              </a:rPr>
              <a:t>8. </a:t>
            </a:r>
            <a:r>
              <a:rPr lang="en-US" altLang="en-US" sz="2400" smtClean="0">
                <a:latin typeface="Arial" charset="0"/>
                <a:cs typeface="Times New Roman" pitchFamily="26" charset="0"/>
              </a:rPr>
              <a:t>Resources</a:t>
            </a:r>
            <a:r>
              <a:rPr lang="en-US" altLang="en-US" sz="2400" smtClean="0">
                <a:latin typeface="Arial" charset="0"/>
                <a:cs typeface="Arial" charset="0"/>
              </a:rPr>
              <a:t> </a:t>
            </a:r>
          </a:p>
          <a:p>
            <a:pPr marL="609600" indent="-609600">
              <a:lnSpc>
                <a:spcPct val="90000"/>
              </a:lnSpc>
              <a:buFontTx/>
              <a:buNone/>
            </a:pPr>
            <a:r>
              <a:rPr lang="en-US" altLang="en-US" sz="2400" smtClean="0">
                <a:latin typeface="Arial" charset="0"/>
                <a:cs typeface="Times New Roman" pitchFamily="26" charset="0"/>
              </a:rPr>
              <a:t>9. References</a:t>
            </a:r>
            <a:r>
              <a:rPr lang="en-US" altLang="en-US" sz="2400" smtClean="0">
                <a:latin typeface="Arial" charset="0"/>
                <a:cs typeface="Arial" charset="0"/>
              </a:rPr>
              <a:t> </a:t>
            </a:r>
          </a:p>
          <a:p>
            <a:pPr marL="609600" indent="-609600">
              <a:lnSpc>
                <a:spcPct val="90000"/>
              </a:lnSpc>
              <a:buFontTx/>
              <a:buNone/>
            </a:pPr>
            <a:r>
              <a:rPr lang="en-US" altLang="en-US" sz="2400" smtClean="0">
                <a:latin typeface="Arial" charset="0"/>
                <a:cs typeface="Times New Roman" pitchFamily="26" charset="0"/>
              </a:rPr>
              <a:t>10. Budget</a:t>
            </a:r>
            <a:r>
              <a:rPr lang="en-US" altLang="en-US" sz="2400" smtClean="0">
                <a:latin typeface="Arial" charset="0"/>
                <a:cs typeface="Arial" charset="0"/>
              </a:rPr>
              <a:t> </a:t>
            </a:r>
          </a:p>
          <a:p>
            <a:pPr marL="609600" indent="-609600">
              <a:lnSpc>
                <a:spcPct val="90000"/>
              </a:lnSpc>
              <a:buFontTx/>
              <a:buNone/>
            </a:pPr>
            <a:r>
              <a:rPr lang="en-US" altLang="en-US" sz="2400" smtClean="0">
                <a:latin typeface="Arial" charset="0"/>
                <a:cs typeface="Arial" charset="0"/>
              </a:rPr>
              <a:t>11. </a:t>
            </a:r>
            <a:r>
              <a:rPr lang="en-US" altLang="en-US" sz="2400" smtClean="0">
                <a:latin typeface="Arial" charset="0"/>
                <a:cs typeface="Times New Roman" pitchFamily="26" charset="0"/>
              </a:rPr>
              <a:t>CV’s of key personnel</a:t>
            </a:r>
            <a:r>
              <a:rPr lang="en-US" altLang="en-US" sz="2400" smtClean="0">
                <a:latin typeface="Arial" charset="0"/>
                <a:cs typeface="Arial" charset="0"/>
              </a:rPr>
              <a:t> </a:t>
            </a:r>
          </a:p>
          <a:p>
            <a:pPr marL="609600" indent="-609600">
              <a:lnSpc>
                <a:spcPct val="90000"/>
              </a:lnSpc>
              <a:buFontTx/>
              <a:buNone/>
            </a:pPr>
            <a:r>
              <a:rPr lang="en-US" altLang="en-US" sz="2400" smtClean="0">
                <a:latin typeface="Arial" charset="0"/>
                <a:cs typeface="Arial" charset="0"/>
              </a:rPr>
              <a:t>12. </a:t>
            </a:r>
            <a:r>
              <a:rPr lang="en-US" altLang="en-US" sz="2400" smtClean="0">
                <a:latin typeface="Arial" charset="0"/>
                <a:cs typeface="Times New Roman" pitchFamily="26" charset="0"/>
              </a:rPr>
              <a:t>Letters of cooperation</a:t>
            </a:r>
            <a:r>
              <a:rPr lang="en-US" altLang="en-US" sz="2400" smtClean="0">
                <a:latin typeface="Arial" charset="0"/>
                <a:cs typeface="Arial" charset="0"/>
              </a:rPr>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EBD4E1A9-CE21-4267-A6FB-E1F7B796044D}" type="slidenum">
              <a:rPr lang="en-US" altLang="en-US"/>
              <a:pPr>
                <a:defRPr/>
              </a:pPr>
              <a:t>8</a:t>
            </a:fld>
            <a:endParaRPr lang="en-US" altLang="en-US"/>
          </a:p>
        </p:txBody>
      </p:sp>
      <p:sp>
        <p:nvSpPr>
          <p:cNvPr id="9221" name="Rectangle 2"/>
          <p:cNvSpPr>
            <a:spLocks noGrp="1" noChangeArrowheads="1"/>
          </p:cNvSpPr>
          <p:nvPr>
            <p:ph type="title"/>
          </p:nvPr>
        </p:nvSpPr>
        <p:spPr/>
        <p:txBody>
          <a:bodyPr/>
          <a:lstStyle/>
          <a:p>
            <a:r>
              <a:rPr lang="en-US" altLang="en-US" smtClean="0">
                <a:latin typeface="Arial" charset="0"/>
                <a:cs typeface="Arial" charset="0"/>
              </a:rPr>
              <a:t>1. Abstract</a:t>
            </a:r>
            <a:r>
              <a:rPr lang="en-US" altLang="en-US" smtClean="0"/>
              <a:t> </a:t>
            </a:r>
          </a:p>
        </p:txBody>
      </p:sp>
      <p:sp>
        <p:nvSpPr>
          <p:cNvPr id="9222" name="Rectangle 3"/>
          <p:cNvSpPr>
            <a:spLocks noGrp="1" noChangeArrowheads="1"/>
          </p:cNvSpPr>
          <p:nvPr>
            <p:ph type="body" idx="1"/>
          </p:nvPr>
        </p:nvSpPr>
        <p:spPr>
          <a:xfrm>
            <a:off x="1143000" y="1752600"/>
            <a:ext cx="7467600" cy="4114800"/>
          </a:xfrm>
        </p:spPr>
        <p:txBody>
          <a:bodyPr/>
          <a:lstStyle/>
          <a:p>
            <a:r>
              <a:rPr lang="en-US" altLang="en-US" sz="3600" dirty="0" smtClean="0">
                <a:cs typeface="Times New Roman" pitchFamily="26" charset="0"/>
              </a:rPr>
              <a:t>  </a:t>
            </a:r>
            <a:r>
              <a:rPr lang="en-US" altLang="en-US" sz="3600" dirty="0">
                <a:latin typeface="Arial" charset="0"/>
                <a:cs typeface="Arial" charset="0"/>
              </a:rPr>
              <a:t>T</a:t>
            </a:r>
            <a:r>
              <a:rPr lang="en-US" altLang="en-US" sz="3600" dirty="0" smtClean="0">
                <a:latin typeface="Arial" charset="0"/>
                <a:cs typeface="Arial" charset="0"/>
              </a:rPr>
              <a:t>ypically </a:t>
            </a:r>
            <a:r>
              <a:rPr lang="en-US" altLang="en-US" sz="3600" dirty="0" smtClean="0">
                <a:cs typeface="Arial" charset="0"/>
              </a:rPr>
              <a:t>½</a:t>
            </a:r>
            <a:r>
              <a:rPr lang="en-US" altLang="en-US" sz="3600" dirty="0" smtClean="0">
                <a:latin typeface="Arial" charset="0"/>
                <a:cs typeface="Arial" charset="0"/>
              </a:rPr>
              <a:t>-1 page</a:t>
            </a:r>
          </a:p>
          <a:p>
            <a:r>
              <a:rPr lang="en-US" altLang="en-US" sz="3600" dirty="0" smtClean="0">
                <a:cs typeface="Times New Roman" pitchFamily="26" charset="0"/>
              </a:rPr>
              <a:t>   </a:t>
            </a:r>
            <a:r>
              <a:rPr lang="en-US" altLang="en-US" sz="3600" dirty="0">
                <a:latin typeface="Arial" charset="0"/>
                <a:cs typeface="Arial" charset="0"/>
              </a:rPr>
              <a:t>S</a:t>
            </a:r>
            <a:r>
              <a:rPr lang="en-US" altLang="en-US" sz="3600" dirty="0" smtClean="0">
                <a:latin typeface="Arial" charset="0"/>
                <a:cs typeface="Arial" charset="0"/>
              </a:rPr>
              <a:t>ummarize:</a:t>
            </a:r>
          </a:p>
          <a:p>
            <a:pPr lvl="1"/>
            <a:r>
              <a:rPr lang="en-US" altLang="en-US" dirty="0" smtClean="0">
                <a:cs typeface="Times New Roman" pitchFamily="26" charset="0"/>
              </a:rPr>
              <a:t>    </a:t>
            </a:r>
            <a:r>
              <a:rPr lang="en-US" altLang="en-US" dirty="0">
                <a:latin typeface="Arial" charset="0"/>
                <a:cs typeface="Arial" charset="0"/>
              </a:rPr>
              <a:t>S</a:t>
            </a:r>
            <a:r>
              <a:rPr lang="en-US" altLang="en-US" dirty="0" smtClean="0">
                <a:latin typeface="Arial" charset="0"/>
                <a:cs typeface="Arial" charset="0"/>
              </a:rPr>
              <a:t>ubject area, </a:t>
            </a:r>
          </a:p>
          <a:p>
            <a:pPr lvl="1"/>
            <a:r>
              <a:rPr lang="en-US" altLang="en-US" dirty="0" smtClean="0">
                <a:cs typeface="Times New Roman" pitchFamily="26" charset="0"/>
              </a:rPr>
              <a:t>    </a:t>
            </a:r>
            <a:r>
              <a:rPr lang="en-US" altLang="en-US" dirty="0">
                <a:latin typeface="Arial" charset="0"/>
                <a:cs typeface="Arial" charset="0"/>
              </a:rPr>
              <a:t>O</a:t>
            </a:r>
            <a:r>
              <a:rPr lang="en-US" altLang="en-US" dirty="0" smtClean="0">
                <a:latin typeface="Arial" charset="0"/>
                <a:cs typeface="Arial" charset="0"/>
              </a:rPr>
              <a:t>bjectives, </a:t>
            </a:r>
          </a:p>
          <a:p>
            <a:pPr lvl="1"/>
            <a:r>
              <a:rPr lang="en-US" altLang="en-US" dirty="0" smtClean="0">
                <a:cs typeface="Times New Roman" pitchFamily="26" charset="0"/>
              </a:rPr>
              <a:t>    </a:t>
            </a:r>
            <a:r>
              <a:rPr lang="en-US" altLang="en-US" dirty="0">
                <a:latin typeface="Arial" charset="0"/>
                <a:cs typeface="Arial" charset="0"/>
              </a:rPr>
              <a:t>M</a:t>
            </a:r>
            <a:r>
              <a:rPr lang="en-US" altLang="en-US" dirty="0" smtClean="0">
                <a:latin typeface="Arial" charset="0"/>
                <a:cs typeface="Arial" charset="0"/>
              </a:rPr>
              <a:t>ethodology, </a:t>
            </a:r>
          </a:p>
          <a:p>
            <a:pPr lvl="1"/>
            <a:r>
              <a:rPr lang="en-US" altLang="en-US" dirty="0" smtClean="0">
                <a:cs typeface="Times New Roman" pitchFamily="26" charset="0"/>
              </a:rPr>
              <a:t>    </a:t>
            </a:r>
            <a:r>
              <a:rPr lang="en-US" altLang="en-US" dirty="0">
                <a:latin typeface="Arial" charset="0"/>
                <a:cs typeface="Arial" charset="0"/>
              </a:rPr>
              <a:t>E</a:t>
            </a:r>
            <a:r>
              <a:rPr lang="en-US" altLang="en-US" dirty="0" smtClean="0">
                <a:latin typeface="Arial" charset="0"/>
                <a:cs typeface="Arial" charset="0"/>
              </a:rPr>
              <a:t>xpected results and their significance, </a:t>
            </a:r>
          </a:p>
          <a:p>
            <a:pPr lvl="1"/>
            <a:r>
              <a:rPr lang="en-US" altLang="en-US" dirty="0" smtClean="0">
                <a:cs typeface="Times New Roman" pitchFamily="26" charset="0"/>
              </a:rPr>
              <a:t>    </a:t>
            </a:r>
            <a:r>
              <a:rPr lang="en-US" altLang="en-US" dirty="0">
                <a:latin typeface="Arial" charset="0"/>
                <a:cs typeface="Arial" charset="0"/>
              </a:rPr>
              <a:t>R</a:t>
            </a:r>
            <a:r>
              <a:rPr lang="en-US" altLang="en-US" dirty="0" smtClean="0">
                <a:latin typeface="Arial" charset="0"/>
                <a:cs typeface="Arial" charset="0"/>
              </a:rPr>
              <a:t>esources required</a:t>
            </a:r>
          </a:p>
          <a:p>
            <a:endParaRPr lang="en-US" alt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8357A006-2D28-4881-9329-6BA346067DA9}" type="slidenum">
              <a:rPr lang="en-US" altLang="en-US"/>
              <a:pPr>
                <a:defRPr/>
              </a:pPr>
              <a:t>9</a:t>
            </a:fld>
            <a:endParaRPr lang="en-US" altLang="en-US"/>
          </a:p>
        </p:txBody>
      </p:sp>
      <p:sp>
        <p:nvSpPr>
          <p:cNvPr id="10245" name="Rectangle 2"/>
          <p:cNvSpPr>
            <a:spLocks noGrp="1" noChangeArrowheads="1"/>
          </p:cNvSpPr>
          <p:nvPr>
            <p:ph type="title"/>
          </p:nvPr>
        </p:nvSpPr>
        <p:spPr/>
        <p:txBody>
          <a:bodyPr/>
          <a:lstStyle/>
          <a:p>
            <a:r>
              <a:rPr lang="en-US" altLang="en-US" smtClean="0">
                <a:latin typeface="Arial" charset="0"/>
                <a:cs typeface="Arial" charset="0"/>
              </a:rPr>
              <a:t>Abstract</a:t>
            </a:r>
            <a:r>
              <a:rPr lang="en-US" altLang="en-US" smtClean="0"/>
              <a:t> </a:t>
            </a:r>
          </a:p>
        </p:txBody>
      </p:sp>
      <p:sp>
        <p:nvSpPr>
          <p:cNvPr id="10246" name="Rectangle 3"/>
          <p:cNvSpPr>
            <a:spLocks noGrp="1" noChangeArrowheads="1"/>
          </p:cNvSpPr>
          <p:nvPr>
            <p:ph type="body" idx="1"/>
          </p:nvPr>
        </p:nvSpPr>
        <p:spPr/>
        <p:txBody>
          <a:bodyPr/>
          <a:lstStyle/>
          <a:p>
            <a:r>
              <a:rPr lang="en-US" altLang="en-US" dirty="0" smtClean="0">
                <a:latin typeface="Arial" charset="0"/>
                <a:cs typeface="Arial" charset="0"/>
              </a:rPr>
              <a:t>3</a:t>
            </a:r>
            <a:r>
              <a:rPr lang="en-US" altLang="en-US" baseline="30000" dirty="0" smtClean="0">
                <a:latin typeface="Arial" charset="0"/>
                <a:cs typeface="Arial" charset="0"/>
              </a:rPr>
              <a:t>rd</a:t>
            </a:r>
            <a:r>
              <a:rPr lang="en-US" altLang="en-US" dirty="0" smtClean="0">
                <a:latin typeface="Arial" charset="0"/>
                <a:cs typeface="Arial" charset="0"/>
              </a:rPr>
              <a:t> person </a:t>
            </a:r>
          </a:p>
          <a:p>
            <a:r>
              <a:rPr lang="en-US" altLang="en-US" dirty="0">
                <a:latin typeface="Arial" charset="0"/>
                <a:cs typeface="Arial" charset="0"/>
              </a:rPr>
              <a:t>M</a:t>
            </a:r>
            <a:r>
              <a:rPr lang="en-US" altLang="en-US" dirty="0" smtClean="0">
                <a:latin typeface="Arial" charset="0"/>
                <a:cs typeface="Arial" charset="0"/>
              </a:rPr>
              <a:t>ost sentences passive</a:t>
            </a:r>
          </a:p>
          <a:p>
            <a:r>
              <a:rPr lang="en-US" altLang="en-US" dirty="0">
                <a:latin typeface="Arial" charset="0"/>
                <a:cs typeface="Arial" charset="0"/>
              </a:rPr>
              <a:t>W</a:t>
            </a:r>
            <a:r>
              <a:rPr lang="en-US" altLang="en-US" dirty="0" smtClean="0">
                <a:latin typeface="Arial" charset="0"/>
                <a:cs typeface="Arial" charset="0"/>
              </a:rPr>
              <a:t>rite (or at least re-write) after remainder of the proposal</a:t>
            </a:r>
            <a:r>
              <a:rPr lang="en-US" altLang="en-US" dirty="0" smtClean="0"/>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47E2B915-A8FC-4CF3-A220-0C61F1E90DAC}" type="slidenum">
              <a:rPr lang="en-US" altLang="en-US"/>
              <a:pPr>
                <a:defRPr/>
              </a:pPr>
              <a:t>10</a:t>
            </a:fld>
            <a:endParaRPr lang="en-US" altLang="en-US"/>
          </a:p>
        </p:txBody>
      </p:sp>
      <p:sp>
        <p:nvSpPr>
          <p:cNvPr id="11269" name="Rectangle 2"/>
          <p:cNvSpPr>
            <a:spLocks noGrp="1" noChangeArrowheads="1"/>
          </p:cNvSpPr>
          <p:nvPr>
            <p:ph type="title"/>
          </p:nvPr>
        </p:nvSpPr>
        <p:spPr/>
        <p:txBody>
          <a:bodyPr/>
          <a:lstStyle/>
          <a:p>
            <a:r>
              <a:rPr lang="en-US" altLang="en-US" smtClean="0">
                <a:latin typeface="Arial" charset="0"/>
                <a:cs typeface="Arial" charset="0"/>
              </a:rPr>
              <a:t>2. Subject Area</a:t>
            </a:r>
            <a:r>
              <a:rPr lang="en-US" altLang="en-US" smtClean="0"/>
              <a:t> </a:t>
            </a:r>
          </a:p>
        </p:txBody>
      </p:sp>
      <p:sp>
        <p:nvSpPr>
          <p:cNvPr id="11270" name="Rectangle 3"/>
          <p:cNvSpPr>
            <a:spLocks noGrp="1" noChangeArrowheads="1"/>
          </p:cNvSpPr>
          <p:nvPr>
            <p:ph type="body" idx="1"/>
          </p:nvPr>
        </p:nvSpPr>
        <p:spPr/>
        <p:txBody>
          <a:bodyPr/>
          <a:lstStyle/>
          <a:p>
            <a:pPr algn="just">
              <a:lnSpc>
                <a:spcPct val="90000"/>
              </a:lnSpc>
            </a:pPr>
            <a:r>
              <a:rPr lang="en-US" altLang="en-US" sz="2800" smtClean="0">
                <a:latin typeface="Arial" charset="0"/>
                <a:cs typeface="Arial" charset="0"/>
              </a:rPr>
              <a:t>Short (</a:t>
            </a:r>
            <a:r>
              <a:rPr lang="en-US" altLang="en-US" sz="2800" smtClean="0">
                <a:cs typeface="Arial" charset="0"/>
              </a:rPr>
              <a:t>¼</a:t>
            </a:r>
            <a:r>
              <a:rPr lang="en-US" altLang="en-US" sz="2800" smtClean="0">
                <a:latin typeface="Arial" charset="0"/>
                <a:cs typeface="Arial" charset="0"/>
              </a:rPr>
              <a:t>-</a:t>
            </a:r>
            <a:r>
              <a:rPr lang="en-US" altLang="en-US" sz="2800" smtClean="0">
                <a:cs typeface="Arial" charset="0"/>
              </a:rPr>
              <a:t>½</a:t>
            </a:r>
            <a:r>
              <a:rPr lang="en-US" altLang="en-US" sz="2800" smtClean="0">
                <a:latin typeface="Arial" charset="0"/>
                <a:cs typeface="Arial" charset="0"/>
              </a:rPr>
              <a:t> page) description/definition of the subject area</a:t>
            </a:r>
          </a:p>
          <a:p>
            <a:pPr algn="just">
              <a:lnSpc>
                <a:spcPct val="90000"/>
              </a:lnSpc>
            </a:pPr>
            <a:r>
              <a:rPr lang="en-US" altLang="en-US" sz="2800" smtClean="0">
                <a:latin typeface="Arial" charset="0"/>
                <a:cs typeface="Arial" charset="0"/>
              </a:rPr>
              <a:t>Intended to help administrators decide on which committee/staff/reviewers should handle the proposal</a:t>
            </a:r>
          </a:p>
          <a:p>
            <a:pPr algn="just">
              <a:lnSpc>
                <a:spcPct val="90000"/>
              </a:lnSpc>
            </a:pPr>
            <a:r>
              <a:rPr lang="en-US" altLang="en-US" sz="2800" smtClean="0">
                <a:latin typeface="Arial" charset="0"/>
                <a:cs typeface="Arial" charset="0"/>
              </a:rPr>
              <a:t>Should be general enough that a non-specialist can understand</a:t>
            </a:r>
          </a:p>
          <a:p>
            <a:pPr algn="just">
              <a:lnSpc>
                <a:spcPct val="90000"/>
              </a:lnSpc>
            </a:pPr>
            <a:r>
              <a:rPr lang="en-US" altLang="en-US" sz="2800" smtClean="0">
                <a:latin typeface="Arial" charset="0"/>
                <a:cs typeface="Arial" charset="0"/>
              </a:rPr>
              <a:t>Some similarity to Stage I of the research report introduction</a:t>
            </a:r>
          </a:p>
          <a:p>
            <a:pPr>
              <a:lnSpc>
                <a:spcPct val="90000"/>
              </a:lnSpc>
            </a:pPr>
            <a:endParaRPr lang="en-US" altLang="en-US" sz="28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CFC0F910-84A2-41D3-A828-062A1487EC69}" type="slidenum">
              <a:rPr lang="en-US" altLang="en-US"/>
              <a:pPr>
                <a:defRPr/>
              </a:pPr>
              <a:t>11</a:t>
            </a:fld>
            <a:endParaRPr lang="en-US" altLang="en-US"/>
          </a:p>
        </p:txBody>
      </p:sp>
      <p:sp>
        <p:nvSpPr>
          <p:cNvPr id="12293" name="Rectangle 2"/>
          <p:cNvSpPr>
            <a:spLocks noGrp="1" noChangeArrowheads="1"/>
          </p:cNvSpPr>
          <p:nvPr>
            <p:ph type="title"/>
          </p:nvPr>
        </p:nvSpPr>
        <p:spPr>
          <a:xfrm>
            <a:off x="990600" y="228600"/>
            <a:ext cx="7772400" cy="1143000"/>
          </a:xfrm>
        </p:spPr>
        <p:txBody>
          <a:bodyPr/>
          <a:lstStyle/>
          <a:p>
            <a:r>
              <a:rPr lang="en-US" altLang="en-US" smtClean="0"/>
              <a:t>Subject Area Example</a:t>
            </a:r>
          </a:p>
        </p:txBody>
      </p:sp>
      <p:sp>
        <p:nvSpPr>
          <p:cNvPr id="12294" name="Rectangle 3"/>
          <p:cNvSpPr>
            <a:spLocks noGrp="1" noChangeArrowheads="1"/>
          </p:cNvSpPr>
          <p:nvPr>
            <p:ph type="body" idx="1"/>
          </p:nvPr>
        </p:nvSpPr>
        <p:spPr>
          <a:xfrm>
            <a:off x="1143000" y="1295400"/>
            <a:ext cx="7467600" cy="4114800"/>
          </a:xfrm>
        </p:spPr>
        <p:txBody>
          <a:bodyPr/>
          <a:lstStyle/>
          <a:p>
            <a:pPr>
              <a:lnSpc>
                <a:spcPct val="90000"/>
              </a:lnSpc>
            </a:pPr>
            <a:r>
              <a:rPr lang="en-US" altLang="en-US" sz="1800" b="1" i="1" dirty="0" smtClean="0">
                <a:latin typeface="Arial" charset="0"/>
                <a:cs typeface="Arial" charset="0"/>
              </a:rPr>
              <a:t>Proposal on Cyclotron Resonance Masers</a:t>
            </a:r>
          </a:p>
          <a:p>
            <a:pPr algn="just">
              <a:lnSpc>
                <a:spcPct val="90000"/>
              </a:lnSpc>
              <a:buFontTx/>
              <a:buNone/>
            </a:pPr>
            <a:r>
              <a:rPr lang="en-US" altLang="en-US" sz="1800" i="1" dirty="0" smtClean="0">
                <a:latin typeface="Arial" charset="0"/>
                <a:cs typeface="Arial" charset="0"/>
              </a:rPr>
              <a:t>Cyclotron resonance masers (CRM</a:t>
            </a:r>
            <a:r>
              <a:rPr lang="en-US" altLang="en-US" sz="1800" i="1" dirty="0" smtClean="0">
                <a:cs typeface="Arial" charset="0"/>
              </a:rPr>
              <a:t>’</a:t>
            </a:r>
            <a:r>
              <a:rPr lang="en-US" altLang="en-US" sz="1800" i="1" dirty="0" smtClean="0">
                <a:latin typeface="Arial" charset="0"/>
                <a:cs typeface="Arial" charset="0"/>
              </a:rPr>
              <a:t>s) are devices for generating microwave radiation based on the interaction of an electron beam with static magnetic field and a resonant cavity. Microwave sources are used for household microwave ovens, radar systems, and backbone communications links. In the cyclotron maser, energy is transferred from the kinetic energy of the electron beam to an electromagnetic wave, when the resonator cavity is tuned to the electron cyclotron resonance frequency, i.e. the frequency in which the electrons rotate around magnetic field lines. In CRM</a:t>
            </a:r>
            <a:r>
              <a:rPr lang="en-US" altLang="en-US" sz="1800" i="1" dirty="0" smtClean="0">
                <a:cs typeface="Arial" charset="0"/>
              </a:rPr>
              <a:t>’</a:t>
            </a:r>
            <a:r>
              <a:rPr lang="en-US" altLang="en-US" sz="1800" i="1" dirty="0" smtClean="0">
                <a:latin typeface="Arial" charset="0"/>
                <a:cs typeface="Arial" charset="0"/>
              </a:rPr>
              <a:t>s with relativistic electrons, the mass of the electron decreases as the electron beam propagates, due to the transfer of its energy to the electromagnetic wave. Thus resonance conditions may be present at one location in the maser, but not at others, if the design parameters are constant along the length of the beam. This phenomena limits maser performance. In the proposed research, a new design concept will be developed in which the magnetic field is tapered along the length of the beam. In this manner resonant conditions will be present at every axial location, and thus higher power can be extracted from the electron beam.</a:t>
            </a:r>
          </a:p>
          <a:p>
            <a:pPr>
              <a:lnSpc>
                <a:spcPct val="90000"/>
              </a:lnSpc>
            </a:pPr>
            <a:endParaRPr lang="en-US" altLang="en-US" sz="18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3EFBEFDA-FF9F-4D82-8BCF-F3DD35B4E8BD}" type="slidenum">
              <a:rPr lang="en-US" altLang="en-US"/>
              <a:pPr>
                <a:defRPr/>
              </a:pPr>
              <a:t>12</a:t>
            </a:fld>
            <a:endParaRPr lang="en-US" altLang="en-US"/>
          </a:p>
        </p:txBody>
      </p:sp>
      <p:sp>
        <p:nvSpPr>
          <p:cNvPr id="13317" name="Rectangle 2"/>
          <p:cNvSpPr>
            <a:spLocks noGrp="1" noChangeArrowheads="1"/>
          </p:cNvSpPr>
          <p:nvPr>
            <p:ph type="title"/>
          </p:nvPr>
        </p:nvSpPr>
        <p:spPr/>
        <p:txBody>
          <a:bodyPr/>
          <a:lstStyle/>
          <a:p>
            <a:r>
              <a:rPr lang="en-US" altLang="en-US" smtClean="0">
                <a:latin typeface="Arial" charset="0"/>
                <a:cs typeface="Arial" charset="0"/>
              </a:rPr>
              <a:t>3. Scientific and/or Technological Background</a:t>
            </a:r>
            <a:r>
              <a:rPr lang="en-US" altLang="en-US" smtClean="0"/>
              <a:t> </a:t>
            </a:r>
          </a:p>
        </p:txBody>
      </p:sp>
      <p:sp>
        <p:nvSpPr>
          <p:cNvPr id="13318" name="Rectangle 3"/>
          <p:cNvSpPr>
            <a:spLocks noGrp="1" noChangeArrowheads="1"/>
          </p:cNvSpPr>
          <p:nvPr>
            <p:ph type="body" idx="1"/>
          </p:nvPr>
        </p:nvSpPr>
        <p:spPr/>
        <p:txBody>
          <a:bodyPr/>
          <a:lstStyle/>
          <a:p>
            <a:r>
              <a:rPr lang="en-US" altLang="en-US" smtClean="0">
                <a:latin typeface="Arial" charset="0"/>
                <a:cs typeface="Arial" charset="0"/>
              </a:rPr>
              <a:t>Similar in structure to Stages I-III of the Introduction of a research report Same rules re. grammar</a:t>
            </a:r>
          </a:p>
          <a:p>
            <a:r>
              <a:rPr lang="en-US" altLang="en-US" smtClean="0">
                <a:latin typeface="Arial" charset="0"/>
                <a:cs typeface="Arial" charset="0"/>
              </a:rPr>
              <a:t>Typical length 2-3 pages</a:t>
            </a:r>
          </a:p>
          <a:p>
            <a:r>
              <a:rPr lang="en-US" altLang="en-US" smtClean="0">
                <a:latin typeface="Arial" charset="0"/>
                <a:cs typeface="Arial" charset="0"/>
              </a:rPr>
              <a:t>Bulk should be in stage II </a:t>
            </a:r>
            <a:r>
              <a:rPr lang="en-US" altLang="en-US" smtClean="0">
                <a:cs typeface="Arial" charset="0"/>
              </a:rPr>
              <a:t>–</a:t>
            </a:r>
            <a:r>
              <a:rPr lang="en-US" altLang="en-US" smtClean="0">
                <a:latin typeface="Arial" charset="0"/>
                <a:cs typeface="Arial" charset="0"/>
              </a:rPr>
              <a:t> detailed description of previous work very close to the proposed subject area</a:t>
            </a:r>
          </a:p>
          <a:p>
            <a:pPr>
              <a:buFontTx/>
              <a:buNone/>
            </a:pPr>
            <a:endParaRPr lang="en-US" alt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3F086880-BD09-4D41-B601-FB8C4295BE1A}" type="slidenum">
              <a:rPr lang="en-US" altLang="en-US"/>
              <a:pPr>
                <a:defRPr/>
              </a:pPr>
              <a:t>13</a:t>
            </a:fld>
            <a:endParaRPr lang="en-US" altLang="en-US"/>
          </a:p>
        </p:txBody>
      </p:sp>
      <p:sp>
        <p:nvSpPr>
          <p:cNvPr id="14341" name="Rectangle 2"/>
          <p:cNvSpPr>
            <a:spLocks noGrp="1" noChangeArrowheads="1"/>
          </p:cNvSpPr>
          <p:nvPr>
            <p:ph type="title"/>
          </p:nvPr>
        </p:nvSpPr>
        <p:spPr/>
        <p:txBody>
          <a:bodyPr/>
          <a:lstStyle/>
          <a:p>
            <a:r>
              <a:rPr lang="en-US" altLang="en-US" smtClean="0"/>
              <a:t>Background </a:t>
            </a:r>
            <a:r>
              <a:rPr lang="en-US" altLang="en-US" sz="2400" smtClean="0"/>
              <a:t>continued</a:t>
            </a:r>
          </a:p>
        </p:txBody>
      </p:sp>
      <p:sp>
        <p:nvSpPr>
          <p:cNvPr id="14342" name="Rectangle 3"/>
          <p:cNvSpPr>
            <a:spLocks noGrp="1" noChangeArrowheads="1"/>
          </p:cNvSpPr>
          <p:nvPr>
            <p:ph type="body" idx="1"/>
          </p:nvPr>
        </p:nvSpPr>
        <p:spPr>
          <a:xfrm>
            <a:off x="1143000" y="1981200"/>
            <a:ext cx="7620000" cy="4114800"/>
          </a:xfrm>
        </p:spPr>
        <p:txBody>
          <a:bodyPr/>
          <a:lstStyle/>
          <a:p>
            <a:r>
              <a:rPr lang="en-US" altLang="en-US" sz="2800" dirty="0" smtClean="0">
                <a:latin typeface="Arial" charset="0"/>
                <a:cs typeface="Arial" charset="0"/>
              </a:rPr>
              <a:t>Should include under a clearly identified heading, preliminary </a:t>
            </a:r>
            <a:r>
              <a:rPr lang="en-US" altLang="en-US" sz="2800" u="sng" dirty="0" smtClean="0">
                <a:latin typeface="Arial" charset="0"/>
                <a:cs typeface="Arial" charset="0"/>
              </a:rPr>
              <a:t>un</a:t>
            </a:r>
            <a:r>
              <a:rPr lang="en-US" altLang="en-US" sz="2800" dirty="0" smtClean="0">
                <a:latin typeface="Arial" charset="0"/>
                <a:cs typeface="Arial" charset="0"/>
              </a:rPr>
              <a:t>published results (in my opinion) </a:t>
            </a:r>
          </a:p>
          <a:p>
            <a:pPr lvl="1"/>
            <a:r>
              <a:rPr lang="en-US" altLang="en-US" sz="2400" dirty="0" smtClean="0">
                <a:latin typeface="Arial" charset="0"/>
                <a:cs typeface="Arial" charset="0"/>
              </a:rPr>
              <a:t>Published results from the present group handled above like all other previous work</a:t>
            </a:r>
          </a:p>
          <a:p>
            <a:pPr lvl="1"/>
            <a:r>
              <a:rPr lang="en-US" altLang="en-US" sz="2400" dirty="0" smtClean="0">
                <a:latin typeface="Arial" charset="0"/>
                <a:cs typeface="Arial" charset="0"/>
              </a:rPr>
              <a:t>Sometimes a separate preliminary results section is demanded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6429EB67-1ACD-452B-B1CB-C74C217E9A76}" type="slidenum">
              <a:rPr lang="en-US" altLang="en-US"/>
              <a:pPr>
                <a:defRPr/>
              </a:pPr>
              <a:t>14</a:t>
            </a:fld>
            <a:endParaRPr lang="en-US" altLang="en-US"/>
          </a:p>
        </p:txBody>
      </p:sp>
      <p:sp>
        <p:nvSpPr>
          <p:cNvPr id="15365" name="Rectangle 2"/>
          <p:cNvSpPr>
            <a:spLocks noGrp="1" noChangeArrowheads="1"/>
          </p:cNvSpPr>
          <p:nvPr>
            <p:ph type="title"/>
          </p:nvPr>
        </p:nvSpPr>
        <p:spPr/>
        <p:txBody>
          <a:bodyPr/>
          <a:lstStyle/>
          <a:p>
            <a:r>
              <a:rPr lang="en-US" altLang="en-US" smtClean="0"/>
              <a:t>Background </a:t>
            </a:r>
            <a:r>
              <a:rPr lang="en-US" altLang="en-US" sz="2400" smtClean="0"/>
              <a:t>continued</a:t>
            </a:r>
          </a:p>
        </p:txBody>
      </p:sp>
      <p:sp>
        <p:nvSpPr>
          <p:cNvPr id="15366" name="Rectangle 3"/>
          <p:cNvSpPr>
            <a:spLocks noGrp="1" noChangeArrowheads="1"/>
          </p:cNvSpPr>
          <p:nvPr>
            <p:ph type="body" idx="1"/>
          </p:nvPr>
        </p:nvSpPr>
        <p:spPr/>
        <p:txBody>
          <a:bodyPr/>
          <a:lstStyle/>
          <a:p>
            <a:r>
              <a:rPr lang="en-US" altLang="en-US" smtClean="0"/>
              <a:t>Conclude the background section with a short </a:t>
            </a:r>
            <a:r>
              <a:rPr lang="en-US" altLang="en-US" u="sng" smtClean="0"/>
              <a:t>gap</a:t>
            </a:r>
            <a:r>
              <a:rPr lang="en-US" altLang="en-US" smtClean="0"/>
              <a:t> paragraph</a:t>
            </a:r>
          </a:p>
          <a:p>
            <a:pPr lvl="1"/>
            <a:r>
              <a:rPr lang="en-US" altLang="en-US" smtClean="0"/>
              <a:t>Summarize what was </a:t>
            </a:r>
            <a:r>
              <a:rPr lang="en-US" altLang="en-US" u="sng" smtClean="0"/>
              <a:t>not</a:t>
            </a:r>
            <a:r>
              <a:rPr lang="en-US" altLang="en-US" smtClean="0"/>
              <a:t> done (or done incorrectly), or open questions</a:t>
            </a:r>
          </a:p>
          <a:p>
            <a:pPr lvl="1"/>
            <a:r>
              <a:rPr lang="en-US" altLang="en-US" smtClean="0"/>
              <a:t>Gap sentences are always negative in form: </a:t>
            </a:r>
            <a:br>
              <a:rPr lang="en-US" altLang="en-US" smtClean="0"/>
            </a:br>
            <a:r>
              <a:rPr lang="en-US" altLang="en-US" smtClean="0"/>
              <a:t>“X was not previously investigated.”</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8CC35B9C-45A3-4638-92C0-FC7197BA4038}" type="slidenum">
              <a:rPr lang="en-US" altLang="en-US"/>
              <a:pPr>
                <a:defRPr/>
              </a:pPr>
              <a:t>15</a:t>
            </a:fld>
            <a:endParaRPr lang="en-US" altLang="en-US"/>
          </a:p>
        </p:txBody>
      </p:sp>
      <p:sp>
        <p:nvSpPr>
          <p:cNvPr id="16389" name="Rectangle 2"/>
          <p:cNvSpPr>
            <a:spLocks noGrp="1" noChangeArrowheads="1"/>
          </p:cNvSpPr>
          <p:nvPr>
            <p:ph type="title"/>
          </p:nvPr>
        </p:nvSpPr>
        <p:spPr/>
        <p:txBody>
          <a:bodyPr/>
          <a:lstStyle/>
          <a:p>
            <a:r>
              <a:rPr lang="en-US" altLang="en-US" smtClean="0"/>
              <a:t>Background – gap paragraph</a:t>
            </a:r>
          </a:p>
        </p:txBody>
      </p:sp>
      <p:sp>
        <p:nvSpPr>
          <p:cNvPr id="16390" name="Rectangle 3"/>
          <p:cNvSpPr>
            <a:spLocks noGrp="1" noChangeArrowheads="1"/>
          </p:cNvSpPr>
          <p:nvPr>
            <p:ph type="body" idx="1"/>
          </p:nvPr>
        </p:nvSpPr>
        <p:spPr/>
        <p:txBody>
          <a:bodyPr/>
          <a:lstStyle/>
          <a:p>
            <a:pPr lvl="1"/>
            <a:r>
              <a:rPr lang="en-US" altLang="en-US" dirty="0" smtClean="0">
                <a:latin typeface="Arial" panose="020B0604020202020204" pitchFamily="34" charset="0"/>
                <a:cs typeface="Arial" panose="020B0604020202020204" pitchFamily="34" charset="0"/>
              </a:rPr>
              <a:t>Be definitive, not “wishy-washy”</a:t>
            </a:r>
          </a:p>
          <a:p>
            <a:pPr lvl="2"/>
            <a:r>
              <a:rPr lang="en-US" altLang="en-US" dirty="0" smtClean="0">
                <a:latin typeface="Arial" panose="020B0604020202020204" pitchFamily="34" charset="0"/>
                <a:cs typeface="Arial" panose="020B0604020202020204" pitchFamily="34" charset="0"/>
              </a:rPr>
              <a:t>Do </a:t>
            </a:r>
            <a:r>
              <a:rPr lang="en-US" altLang="en-US" u="sng" dirty="0" smtClean="0">
                <a:latin typeface="Arial" panose="020B0604020202020204" pitchFamily="34" charset="0"/>
                <a:cs typeface="Arial" panose="020B0604020202020204" pitchFamily="34" charset="0"/>
              </a:rPr>
              <a:t>not</a:t>
            </a:r>
            <a:r>
              <a:rPr lang="en-US" altLang="en-US" dirty="0" smtClean="0">
                <a:latin typeface="Arial" panose="020B0604020202020204" pitchFamily="34" charset="0"/>
                <a:cs typeface="Arial" panose="020B0604020202020204" pitchFamily="34" charset="0"/>
              </a:rPr>
              <a:t> use: </a:t>
            </a:r>
          </a:p>
          <a:p>
            <a:pPr lvl="3"/>
            <a:r>
              <a:rPr lang="en-US" altLang="en-US" dirty="0" smtClean="0">
                <a:latin typeface="Arial" panose="020B0604020202020204" pitchFamily="34" charset="0"/>
                <a:cs typeface="Arial" panose="020B0604020202020204" pitchFamily="34" charset="0"/>
              </a:rPr>
              <a:t>“to the best of our knowledge…”</a:t>
            </a:r>
          </a:p>
          <a:p>
            <a:pPr lvl="3"/>
            <a:r>
              <a:rPr lang="en-US" altLang="en-US" dirty="0" smtClean="0">
                <a:latin typeface="Arial" panose="020B0604020202020204" pitchFamily="34" charset="0"/>
                <a:cs typeface="Arial" panose="020B0604020202020204" pitchFamily="34" charset="0"/>
              </a:rPr>
              <a:t>“most of the previous research….”</a:t>
            </a:r>
          </a:p>
          <a:p>
            <a:pPr lvl="3"/>
            <a:r>
              <a:rPr lang="en-US" altLang="en-US" dirty="0" smtClean="0">
                <a:latin typeface="Arial" panose="020B0604020202020204" pitchFamily="34" charset="0"/>
                <a:cs typeface="Arial" panose="020B0604020202020204" pitchFamily="34" charset="0"/>
              </a:rPr>
              <a:t>“only a few of the previous researches…”</a:t>
            </a:r>
          </a:p>
          <a:p>
            <a:pPr lvl="2"/>
            <a:r>
              <a:rPr lang="en-US" altLang="en-US" dirty="0" smtClean="0">
                <a:latin typeface="Arial" panose="020B0604020202020204" pitchFamily="34" charset="0"/>
                <a:cs typeface="Arial" panose="020B0604020202020204" pitchFamily="34" charset="0"/>
              </a:rPr>
              <a:t>The above raise questions that you do </a:t>
            </a:r>
            <a:r>
              <a:rPr lang="en-US" altLang="en-US" u="sng" dirty="0" smtClean="0">
                <a:latin typeface="Arial" panose="020B0604020202020204" pitchFamily="34" charset="0"/>
                <a:cs typeface="Arial" panose="020B0604020202020204" pitchFamily="34" charset="0"/>
              </a:rPr>
              <a:t>not</a:t>
            </a:r>
            <a:r>
              <a:rPr lang="en-US" altLang="en-US" dirty="0" smtClean="0">
                <a:latin typeface="Arial" panose="020B0604020202020204" pitchFamily="34" charset="0"/>
                <a:cs typeface="Arial" panose="020B0604020202020204" pitchFamily="34" charset="0"/>
              </a:rPr>
              <a:t> want the reviewer to ask</a:t>
            </a:r>
          </a:p>
          <a:p>
            <a:pPr lvl="2"/>
            <a:r>
              <a:rPr lang="en-US" altLang="en-US" dirty="0" smtClean="0">
                <a:latin typeface="Arial" panose="020B0604020202020204" pitchFamily="34" charset="0"/>
                <a:cs typeface="Arial" panose="020B0604020202020204" pitchFamily="34" charset="0"/>
              </a:rPr>
              <a:t>Instead, precisely pin-point the gap</a:t>
            </a:r>
          </a:p>
          <a:p>
            <a:endParaRPr lang="en-US" alt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FCADBDFD-1577-4269-A0AC-30218A419B8D}" type="slidenum">
              <a:rPr lang="en-US" altLang="en-US"/>
              <a:pPr>
                <a:defRPr/>
              </a:pPr>
              <a:t>16</a:t>
            </a:fld>
            <a:endParaRPr lang="en-US" altLang="en-US"/>
          </a:p>
        </p:txBody>
      </p:sp>
      <p:sp>
        <p:nvSpPr>
          <p:cNvPr id="17413" name="Rectangle 2"/>
          <p:cNvSpPr>
            <a:spLocks noGrp="1" noChangeArrowheads="1"/>
          </p:cNvSpPr>
          <p:nvPr>
            <p:ph type="title"/>
          </p:nvPr>
        </p:nvSpPr>
        <p:spPr>
          <a:xfrm>
            <a:off x="990600" y="381000"/>
            <a:ext cx="7772400" cy="1143000"/>
          </a:xfrm>
        </p:spPr>
        <p:txBody>
          <a:bodyPr/>
          <a:lstStyle/>
          <a:p>
            <a:r>
              <a:rPr lang="en-US" altLang="en-US" smtClean="0">
                <a:latin typeface="Arial" charset="0"/>
                <a:cs typeface="Arial" charset="0"/>
              </a:rPr>
              <a:t>4. Objectives</a:t>
            </a:r>
            <a:r>
              <a:rPr lang="en-US" altLang="en-US" smtClean="0"/>
              <a:t> </a:t>
            </a:r>
          </a:p>
        </p:txBody>
      </p:sp>
      <p:sp>
        <p:nvSpPr>
          <p:cNvPr id="17414" name="Rectangle 3"/>
          <p:cNvSpPr>
            <a:spLocks noGrp="1" noChangeArrowheads="1"/>
          </p:cNvSpPr>
          <p:nvPr>
            <p:ph type="body" idx="1"/>
          </p:nvPr>
        </p:nvSpPr>
        <p:spPr>
          <a:xfrm>
            <a:off x="1143000" y="1524000"/>
            <a:ext cx="7467600" cy="4419600"/>
          </a:xfrm>
        </p:spPr>
        <p:txBody>
          <a:bodyPr/>
          <a:lstStyle/>
          <a:p>
            <a:pPr>
              <a:lnSpc>
                <a:spcPct val="90000"/>
              </a:lnSpc>
            </a:pPr>
            <a:r>
              <a:rPr lang="en-US" altLang="en-US" sz="2800" dirty="0" smtClean="0">
                <a:cs typeface="Times New Roman" pitchFamily="26" charset="0"/>
              </a:rPr>
              <a:t>    </a:t>
            </a:r>
            <a:r>
              <a:rPr lang="en-US" altLang="en-US" sz="2800" dirty="0" smtClean="0">
                <a:latin typeface="Arial" charset="0"/>
                <a:cs typeface="Arial" charset="0"/>
              </a:rPr>
              <a:t>Corresponds to Stage IV of the research report introduction, but more detailed</a:t>
            </a:r>
          </a:p>
          <a:p>
            <a:pPr>
              <a:lnSpc>
                <a:spcPct val="90000"/>
              </a:lnSpc>
            </a:pPr>
            <a:r>
              <a:rPr lang="en-US" altLang="en-US" sz="2800" dirty="0" smtClean="0">
                <a:cs typeface="Times New Roman" pitchFamily="26" charset="0"/>
              </a:rPr>
              <a:t>    </a:t>
            </a:r>
            <a:r>
              <a:rPr lang="en-US" altLang="en-US" sz="2800" dirty="0" smtClean="0">
                <a:latin typeface="Arial" charset="0"/>
                <a:cs typeface="Arial" charset="0"/>
              </a:rPr>
              <a:t>Short paragraph in length (2-4 sentences)</a:t>
            </a:r>
          </a:p>
          <a:p>
            <a:pPr lvl="1">
              <a:lnSpc>
                <a:spcPct val="90000"/>
              </a:lnSpc>
              <a:buFont typeface="Wingdings" pitchFamily="10" charset="2"/>
              <a:buChar char="§"/>
            </a:pPr>
            <a:r>
              <a:rPr lang="en-US" altLang="en-US" sz="2400" dirty="0" smtClean="0">
                <a:cs typeface="Times New Roman" pitchFamily="26" charset="0"/>
              </a:rPr>
              <a:t> </a:t>
            </a:r>
            <a:r>
              <a:rPr lang="en-US" altLang="en-US" sz="2400" dirty="0" smtClean="0">
                <a:latin typeface="Arial" charset="0"/>
                <a:cs typeface="Arial" charset="0"/>
              </a:rPr>
              <a:t>First state overall objectives</a:t>
            </a:r>
          </a:p>
          <a:p>
            <a:pPr lvl="1">
              <a:lnSpc>
                <a:spcPct val="90000"/>
              </a:lnSpc>
              <a:buFont typeface="Wingdings" pitchFamily="10" charset="2"/>
              <a:buChar char="§"/>
            </a:pPr>
            <a:r>
              <a:rPr lang="en-US" altLang="en-US" sz="2400" dirty="0" smtClean="0">
                <a:latin typeface="Arial" charset="0"/>
                <a:cs typeface="Arial" charset="0"/>
              </a:rPr>
              <a:t>Then intermediate and/or more specific objectives</a:t>
            </a:r>
          </a:p>
          <a:p>
            <a:pPr>
              <a:lnSpc>
                <a:spcPct val="90000"/>
              </a:lnSpc>
            </a:pPr>
            <a:r>
              <a:rPr lang="en-US" altLang="en-US" sz="2800" dirty="0" smtClean="0">
                <a:cs typeface="Times New Roman" pitchFamily="26" charset="0"/>
              </a:rPr>
              <a:t>    </a:t>
            </a:r>
            <a:r>
              <a:rPr lang="en-US" altLang="en-US" sz="2800" dirty="0" smtClean="0">
                <a:latin typeface="Arial" charset="0"/>
                <a:cs typeface="Arial" charset="0"/>
              </a:rPr>
              <a:t>The objective is never </a:t>
            </a:r>
            <a:r>
              <a:rPr lang="en-US" altLang="en-US" sz="2800" dirty="0" smtClean="0">
                <a:cs typeface="Arial" charset="0"/>
              </a:rPr>
              <a:t>“</a:t>
            </a:r>
            <a:r>
              <a:rPr lang="en-US" altLang="en-US" sz="2800" dirty="0" smtClean="0">
                <a:latin typeface="Arial" charset="0"/>
                <a:cs typeface="Arial" charset="0"/>
              </a:rPr>
              <a:t>to study</a:t>
            </a:r>
            <a:r>
              <a:rPr lang="en-US" altLang="en-US" sz="2800" dirty="0" smtClean="0">
                <a:cs typeface="Arial" charset="0"/>
              </a:rPr>
              <a:t>”</a:t>
            </a:r>
            <a:r>
              <a:rPr lang="en-US" altLang="en-US" sz="2800" dirty="0" smtClean="0">
                <a:latin typeface="Arial" charset="0"/>
                <a:cs typeface="Arial" charset="0"/>
              </a:rPr>
              <a:t> or </a:t>
            </a:r>
            <a:r>
              <a:rPr lang="en-US" altLang="en-US" sz="2800" dirty="0" smtClean="0">
                <a:cs typeface="Arial" charset="0"/>
              </a:rPr>
              <a:t>“</a:t>
            </a:r>
            <a:r>
              <a:rPr lang="en-US" altLang="en-US" sz="2800" dirty="0" smtClean="0">
                <a:latin typeface="Arial" charset="0"/>
                <a:cs typeface="Arial" charset="0"/>
              </a:rPr>
              <a:t>to investigate:</a:t>
            </a:r>
          </a:p>
          <a:p>
            <a:pPr>
              <a:lnSpc>
                <a:spcPct val="90000"/>
              </a:lnSpc>
              <a:buFont typeface="Wingdings" pitchFamily="10" charset="2"/>
              <a:buNone/>
            </a:pPr>
            <a:r>
              <a:rPr lang="en-US" altLang="en-US" sz="2800" dirty="0" smtClean="0">
                <a:latin typeface="Arial" charset="0"/>
                <a:cs typeface="Arial" charset="0"/>
              </a:rPr>
              <a:t> 		</a:t>
            </a:r>
            <a:r>
              <a:rPr lang="en-US" altLang="en-US" sz="2800" dirty="0" smtClean="0">
                <a:cs typeface="Arial" charset="0"/>
              </a:rPr>
              <a:t>–</a:t>
            </a:r>
            <a:r>
              <a:rPr lang="en-US" altLang="en-US" sz="2800" dirty="0" smtClean="0">
                <a:latin typeface="Arial" charset="0"/>
                <a:cs typeface="Arial" charset="0"/>
              </a:rPr>
              <a:t> </a:t>
            </a:r>
            <a:r>
              <a:rPr lang="en-US" altLang="en-US" sz="2400" dirty="0" smtClean="0">
                <a:latin typeface="Arial" charset="0"/>
                <a:cs typeface="Arial" charset="0"/>
              </a:rPr>
              <a:t>instead </a:t>
            </a:r>
            <a:r>
              <a:rPr lang="en-US" altLang="en-US" sz="2400" dirty="0" smtClean="0">
                <a:cs typeface="Arial" charset="0"/>
              </a:rPr>
              <a:t>“</a:t>
            </a:r>
            <a:r>
              <a:rPr lang="en-US" altLang="en-US" sz="2400" i="1" dirty="0" smtClean="0">
                <a:latin typeface="Arial" charset="0"/>
                <a:cs typeface="Arial" charset="0"/>
              </a:rPr>
              <a:t>to determine</a:t>
            </a:r>
            <a:r>
              <a:rPr lang="en-US" altLang="en-US" sz="2400" i="1" dirty="0" smtClean="0">
                <a:cs typeface="Arial" charset="0"/>
              </a:rPr>
              <a:t>”</a:t>
            </a:r>
            <a:r>
              <a:rPr lang="en-US" altLang="en-US" sz="2400" i="1" dirty="0" smtClean="0">
                <a:latin typeface="Arial" charset="0"/>
                <a:cs typeface="Arial" charset="0"/>
              </a:rPr>
              <a:t>, </a:t>
            </a:r>
            <a:r>
              <a:rPr lang="en-US" altLang="en-US" sz="2400" i="1" dirty="0" smtClean="0">
                <a:cs typeface="Arial" charset="0"/>
              </a:rPr>
              <a:t>“</a:t>
            </a:r>
            <a:r>
              <a:rPr lang="en-US" altLang="en-US" sz="2400" i="1" dirty="0" smtClean="0">
                <a:latin typeface="Arial" charset="0"/>
                <a:cs typeface="Arial" charset="0"/>
              </a:rPr>
              <a:t>to develop</a:t>
            </a:r>
            <a:r>
              <a:rPr lang="en-US" altLang="en-US" sz="2400" i="1" dirty="0" smtClean="0">
                <a:cs typeface="Arial" charset="0"/>
              </a:rPr>
              <a:t>”</a:t>
            </a:r>
            <a:r>
              <a:rPr lang="en-US" altLang="en-US" sz="2400" i="1" dirty="0" smtClean="0">
                <a:latin typeface="Arial" charset="0"/>
                <a:cs typeface="Arial" charset="0"/>
              </a:rPr>
              <a:t>, </a:t>
            </a:r>
            <a:r>
              <a:rPr lang="en-US" altLang="en-US" sz="2400" i="1" dirty="0" smtClean="0">
                <a:cs typeface="Arial" charset="0"/>
              </a:rPr>
              <a:t>“</a:t>
            </a:r>
            <a:r>
              <a:rPr lang="en-US" altLang="en-US" sz="2400" i="1" dirty="0" smtClean="0">
                <a:latin typeface="Arial" charset="0"/>
                <a:cs typeface="Arial" charset="0"/>
              </a:rPr>
              <a:t>to solve</a:t>
            </a:r>
            <a:r>
              <a:rPr lang="en-US" altLang="en-US" sz="2400" i="1" dirty="0" smtClean="0">
                <a:cs typeface="Arial" charset="0"/>
              </a:rPr>
              <a:t>”</a:t>
            </a:r>
            <a:r>
              <a:rPr lang="en-US" altLang="en-US" sz="2400" i="1" dirty="0" smtClean="0">
                <a:latin typeface="Arial" charset="0"/>
                <a:cs typeface="Arial" charset="0"/>
              </a:rPr>
              <a:t>, etc.</a:t>
            </a:r>
            <a:endParaRPr lang="en-US" altLang="en-US" sz="2400" i="1"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A381E8CF-D732-4F03-8781-37947E5680F5}" type="slidenum">
              <a:rPr lang="en-US" altLang="en-US"/>
              <a:pPr>
                <a:defRPr/>
              </a:pPr>
              <a:t>17</a:t>
            </a:fld>
            <a:endParaRPr lang="en-US" altLang="en-US"/>
          </a:p>
        </p:txBody>
      </p:sp>
      <p:sp>
        <p:nvSpPr>
          <p:cNvPr id="18437" name="Rectangle 2"/>
          <p:cNvSpPr>
            <a:spLocks noGrp="1" noChangeArrowheads="1"/>
          </p:cNvSpPr>
          <p:nvPr>
            <p:ph type="title"/>
          </p:nvPr>
        </p:nvSpPr>
        <p:spPr/>
        <p:txBody>
          <a:bodyPr/>
          <a:lstStyle/>
          <a:p>
            <a:r>
              <a:rPr lang="en-US" altLang="en-US" smtClean="0"/>
              <a:t>5. </a:t>
            </a:r>
            <a:r>
              <a:rPr lang="en-US" altLang="en-US" smtClean="0">
                <a:latin typeface="Arial" charset="0"/>
                <a:cs typeface="Arial" charset="0"/>
              </a:rPr>
              <a:t>Expected Results and Significance</a:t>
            </a:r>
            <a:r>
              <a:rPr lang="en-US" altLang="en-US" smtClean="0"/>
              <a:t> </a:t>
            </a:r>
          </a:p>
        </p:txBody>
      </p:sp>
      <p:sp>
        <p:nvSpPr>
          <p:cNvPr id="18438" name="Rectangle 3"/>
          <p:cNvSpPr>
            <a:spLocks noGrp="1" noChangeArrowheads="1"/>
          </p:cNvSpPr>
          <p:nvPr>
            <p:ph type="body" idx="1"/>
          </p:nvPr>
        </p:nvSpPr>
        <p:spPr/>
        <p:txBody>
          <a:bodyPr/>
          <a:lstStyle/>
          <a:p>
            <a:r>
              <a:rPr lang="en-US" altLang="en-US" dirty="0" smtClean="0">
                <a:cs typeface="Times New Roman" pitchFamily="26" charset="0"/>
              </a:rPr>
              <a:t>      </a:t>
            </a:r>
            <a:r>
              <a:rPr lang="en-US" altLang="en-US" dirty="0" smtClean="0">
                <a:latin typeface="Arial" charset="0"/>
                <a:cs typeface="Arial" charset="0"/>
              </a:rPr>
              <a:t>Corresponds to Stage V (value statements) of the research report introduction</a:t>
            </a:r>
          </a:p>
          <a:p>
            <a:r>
              <a:rPr lang="en-US" altLang="en-US" dirty="0" smtClean="0">
                <a:cs typeface="Times New Roman" pitchFamily="26" charset="0"/>
              </a:rPr>
              <a:t>      </a:t>
            </a:r>
            <a:r>
              <a:rPr lang="en-US" altLang="en-US" dirty="0" smtClean="0">
                <a:latin typeface="Arial" charset="0"/>
                <a:cs typeface="Arial" charset="0"/>
              </a:rPr>
              <a:t>Very Important!</a:t>
            </a:r>
          </a:p>
          <a:p>
            <a:r>
              <a:rPr lang="en-US" altLang="en-US" dirty="0" smtClean="0">
                <a:cs typeface="Times New Roman" pitchFamily="26" charset="0"/>
              </a:rPr>
              <a:t>      </a:t>
            </a:r>
            <a:r>
              <a:rPr lang="en-US" altLang="en-US" dirty="0" smtClean="0">
                <a:latin typeface="Arial" charset="0"/>
                <a:cs typeface="Arial" charset="0"/>
              </a:rPr>
              <a:t>Answers the question: </a:t>
            </a:r>
            <a:r>
              <a:rPr lang="en-US" altLang="en-US" dirty="0" smtClean="0">
                <a:cs typeface="Arial" charset="0"/>
              </a:rPr>
              <a:t>–</a:t>
            </a:r>
            <a:r>
              <a:rPr lang="en-US" altLang="en-US" dirty="0" smtClean="0">
                <a:latin typeface="Arial" charset="0"/>
                <a:cs typeface="Arial" charset="0"/>
              </a:rPr>
              <a:t> o.k. if you succeed in obtaining your objective </a:t>
            </a:r>
            <a:r>
              <a:rPr lang="en-US" altLang="en-US" dirty="0" smtClean="0">
                <a:cs typeface="Arial" charset="0"/>
              </a:rPr>
              <a:t>–</a:t>
            </a:r>
            <a:r>
              <a:rPr lang="en-US" altLang="en-US" dirty="0" smtClean="0">
                <a:latin typeface="Arial" charset="0"/>
                <a:cs typeface="Arial" charset="0"/>
              </a:rPr>
              <a:t> </a:t>
            </a:r>
            <a:r>
              <a:rPr lang="en-US" altLang="en-US" u="sng" dirty="0" smtClean="0">
                <a:latin typeface="Arial" charset="0"/>
                <a:cs typeface="Arial" charset="0"/>
              </a:rPr>
              <a:t>so what??</a:t>
            </a:r>
            <a:endParaRPr lang="en-US" altLang="en-US" u="sng"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08F33F83-58F7-4C8A-8E45-1F8FA4168471}" type="slidenum">
              <a:rPr lang="en-US" altLang="en-US"/>
              <a:pPr>
                <a:defRPr/>
              </a:pPr>
              <a:t>18</a:t>
            </a:fld>
            <a:endParaRPr lang="en-US" altLang="en-US"/>
          </a:p>
        </p:txBody>
      </p:sp>
      <p:sp>
        <p:nvSpPr>
          <p:cNvPr id="19461" name="Rectangle 2"/>
          <p:cNvSpPr>
            <a:spLocks noGrp="1" noChangeArrowheads="1"/>
          </p:cNvSpPr>
          <p:nvPr>
            <p:ph type="title"/>
          </p:nvPr>
        </p:nvSpPr>
        <p:spPr/>
        <p:txBody>
          <a:bodyPr/>
          <a:lstStyle/>
          <a:p>
            <a:r>
              <a:rPr lang="en-US" altLang="en-US" smtClean="0"/>
              <a:t>Significance </a:t>
            </a:r>
            <a:r>
              <a:rPr lang="en-US" altLang="en-US" sz="2400" smtClean="0"/>
              <a:t>continued</a:t>
            </a:r>
          </a:p>
        </p:txBody>
      </p:sp>
      <p:sp>
        <p:nvSpPr>
          <p:cNvPr id="19462" name="Rectangle 3"/>
          <p:cNvSpPr>
            <a:spLocks noGrp="1" noChangeArrowheads="1"/>
          </p:cNvSpPr>
          <p:nvPr>
            <p:ph type="body" idx="1"/>
          </p:nvPr>
        </p:nvSpPr>
        <p:spPr/>
        <p:txBody>
          <a:bodyPr/>
          <a:lstStyle/>
          <a:p>
            <a:r>
              <a:rPr lang="en-US" altLang="en-US" dirty="0" smtClean="0">
                <a:cs typeface="Times New Roman" pitchFamily="26" charset="0"/>
              </a:rPr>
              <a:t>    </a:t>
            </a:r>
            <a:r>
              <a:rPr lang="en-US" altLang="en-US" dirty="0" smtClean="0">
                <a:latin typeface="Arial" charset="0"/>
                <a:cs typeface="Arial" charset="0"/>
              </a:rPr>
              <a:t>What will achieving the objective allow you or others to do, that they can</a:t>
            </a:r>
            <a:r>
              <a:rPr lang="en-US" altLang="en-US" dirty="0" smtClean="0">
                <a:cs typeface="Arial" charset="0"/>
              </a:rPr>
              <a:t>’</a:t>
            </a:r>
            <a:r>
              <a:rPr lang="en-US" altLang="en-US" dirty="0" smtClean="0">
                <a:latin typeface="Arial" charset="0"/>
                <a:cs typeface="Arial" charset="0"/>
              </a:rPr>
              <a:t>t do now, or how will it improve their ability to do these tasks?</a:t>
            </a:r>
          </a:p>
          <a:p>
            <a:pPr lvl="1"/>
            <a:r>
              <a:rPr lang="en-US" altLang="en-US" sz="2400" dirty="0" smtClean="0">
                <a:cs typeface="Times New Roman" pitchFamily="26" charset="0"/>
              </a:rPr>
              <a:t>      </a:t>
            </a:r>
            <a:r>
              <a:rPr lang="en-US" altLang="en-US" sz="2400" dirty="0" smtClean="0">
                <a:latin typeface="Arial" charset="0"/>
                <a:cs typeface="Arial" charset="0"/>
              </a:rPr>
              <a:t>additional scientific questions that can be addressed</a:t>
            </a:r>
          </a:p>
          <a:p>
            <a:pPr lvl="1"/>
            <a:r>
              <a:rPr lang="en-US" altLang="en-US" sz="2400" dirty="0" smtClean="0">
                <a:cs typeface="Times New Roman" pitchFamily="26" charset="0"/>
              </a:rPr>
              <a:t>     </a:t>
            </a:r>
            <a:r>
              <a:rPr lang="en-US" altLang="en-US" sz="2400" dirty="0" smtClean="0">
                <a:latin typeface="Arial" charset="0"/>
                <a:cs typeface="Arial" charset="0"/>
              </a:rPr>
              <a:t>new medical/technological/industrial products or processes</a:t>
            </a:r>
          </a:p>
          <a:p>
            <a:pPr lvl="1"/>
            <a:r>
              <a:rPr lang="en-US" altLang="en-US" sz="2400" dirty="0" smtClean="0">
                <a:cs typeface="Times New Roman" pitchFamily="26" charset="0"/>
              </a:rPr>
              <a:t>     </a:t>
            </a:r>
            <a:r>
              <a:rPr lang="en-US" altLang="en-US" sz="2400" dirty="0" smtClean="0">
                <a:latin typeface="Arial" charset="0"/>
                <a:cs typeface="Arial" charset="0"/>
              </a:rPr>
              <a:t>etc.</a:t>
            </a:r>
          </a:p>
          <a:p>
            <a:pPr>
              <a:buFontTx/>
              <a:buNone/>
            </a:pPr>
            <a:endParaRPr lang="en-US" alt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4395CC61-F0ED-4BBB-8895-0487D25382D9}" type="slidenum">
              <a:rPr lang="en-US" altLang="en-US"/>
              <a:pPr>
                <a:defRPr/>
              </a:pPr>
              <a:t>19</a:t>
            </a:fld>
            <a:endParaRPr lang="en-US" altLang="en-US"/>
          </a:p>
        </p:txBody>
      </p:sp>
      <p:sp>
        <p:nvSpPr>
          <p:cNvPr id="20485" name="Rectangle 2"/>
          <p:cNvSpPr>
            <a:spLocks noGrp="1" noChangeArrowheads="1"/>
          </p:cNvSpPr>
          <p:nvPr>
            <p:ph type="title"/>
          </p:nvPr>
        </p:nvSpPr>
        <p:spPr/>
        <p:txBody>
          <a:bodyPr/>
          <a:lstStyle/>
          <a:p>
            <a:r>
              <a:rPr lang="en-US" altLang="en-US" smtClean="0"/>
              <a:t>Significance </a:t>
            </a:r>
            <a:r>
              <a:rPr lang="en-US" altLang="en-US" sz="2400" smtClean="0"/>
              <a:t>continued</a:t>
            </a:r>
          </a:p>
        </p:txBody>
      </p:sp>
      <p:sp>
        <p:nvSpPr>
          <p:cNvPr id="20486" name="Rectangle 3"/>
          <p:cNvSpPr>
            <a:spLocks noGrp="1" noChangeArrowheads="1"/>
          </p:cNvSpPr>
          <p:nvPr>
            <p:ph type="body" idx="1"/>
          </p:nvPr>
        </p:nvSpPr>
        <p:spPr/>
        <p:txBody>
          <a:bodyPr/>
          <a:lstStyle/>
          <a:p>
            <a:pPr>
              <a:buFontTx/>
              <a:buNone/>
            </a:pPr>
            <a:r>
              <a:rPr lang="en-US" altLang="en-US" smtClean="0">
                <a:latin typeface="Symbol" pitchFamily="26" charset="2"/>
                <a:cs typeface="Arial" charset="0"/>
              </a:rPr>
              <a:t>  </a:t>
            </a:r>
            <a:r>
              <a:rPr lang="en-US" altLang="en-US" smtClean="0">
                <a:cs typeface="Arial" charset="0"/>
              </a:rPr>
              <a:t>·</a:t>
            </a:r>
            <a:r>
              <a:rPr lang="en-US" altLang="en-US" smtClean="0">
                <a:cs typeface="Times New Roman" pitchFamily="26" charset="0"/>
              </a:rPr>
              <a:t>   </a:t>
            </a:r>
            <a:r>
              <a:rPr lang="en-US" altLang="en-US" smtClean="0">
                <a:latin typeface="Arial" charset="0"/>
                <a:cs typeface="Arial" charset="0"/>
              </a:rPr>
              <a:t>Be specific </a:t>
            </a:r>
            <a:r>
              <a:rPr lang="en-US" altLang="en-US" smtClean="0">
                <a:cs typeface="Arial" charset="0"/>
              </a:rPr>
              <a:t>–</a:t>
            </a:r>
            <a:r>
              <a:rPr lang="en-US" altLang="en-US" smtClean="0">
                <a:latin typeface="Arial" charset="0"/>
                <a:cs typeface="Arial" charset="0"/>
              </a:rPr>
              <a:t> no general b.s.</a:t>
            </a:r>
          </a:p>
          <a:p>
            <a:pPr>
              <a:buFontTx/>
              <a:buNone/>
            </a:pPr>
            <a:r>
              <a:rPr lang="en-US" altLang="en-US" smtClean="0">
                <a:cs typeface="Times New Roman" pitchFamily="26" charset="0"/>
              </a:rPr>
              <a:t>  </a:t>
            </a:r>
            <a:r>
              <a:rPr lang="en-US" altLang="en-US" smtClean="0">
                <a:cs typeface="Arial" charset="0"/>
              </a:rPr>
              <a:t>·</a:t>
            </a:r>
            <a:r>
              <a:rPr lang="en-US" altLang="en-US" smtClean="0">
                <a:cs typeface="Times New Roman" pitchFamily="26" charset="0"/>
              </a:rPr>
              <a:t>   </a:t>
            </a:r>
            <a:r>
              <a:rPr lang="en-US" altLang="en-US" smtClean="0">
                <a:latin typeface="Arial" charset="0"/>
                <a:cs typeface="Arial" charset="0"/>
              </a:rPr>
              <a:t>If you can</a:t>
            </a:r>
            <a:r>
              <a:rPr lang="en-US" altLang="en-US" smtClean="0">
                <a:cs typeface="Arial" charset="0"/>
              </a:rPr>
              <a:t>’</a:t>
            </a:r>
            <a:r>
              <a:rPr lang="en-US" altLang="en-US" smtClean="0">
                <a:latin typeface="Arial" charset="0"/>
                <a:cs typeface="Arial" charset="0"/>
              </a:rPr>
              <a:t>t define the expected significance:</a:t>
            </a:r>
          </a:p>
          <a:p>
            <a:pPr lvl="1">
              <a:buFont typeface="Wingdings" pitchFamily="10" charset="2"/>
              <a:buChar char="Ø"/>
            </a:pPr>
            <a:r>
              <a:rPr lang="en-US" altLang="en-US" sz="2400" smtClean="0">
                <a:latin typeface="Arial" charset="0"/>
                <a:cs typeface="Arial" charset="0"/>
              </a:rPr>
              <a:t>you probably won</a:t>
            </a:r>
            <a:r>
              <a:rPr lang="en-US" altLang="en-US" sz="2400" smtClean="0">
                <a:cs typeface="Arial" charset="0"/>
              </a:rPr>
              <a:t>’</a:t>
            </a:r>
            <a:r>
              <a:rPr lang="en-US" altLang="en-US" sz="2400" smtClean="0">
                <a:latin typeface="Arial" charset="0"/>
                <a:cs typeface="Arial" charset="0"/>
              </a:rPr>
              <a:t>t obtain approval, </a:t>
            </a:r>
          </a:p>
          <a:p>
            <a:pPr lvl="1">
              <a:buFont typeface="Wingdings" pitchFamily="10" charset="2"/>
              <a:buChar char="Ø"/>
            </a:pPr>
            <a:r>
              <a:rPr lang="en-US" altLang="en-US" sz="2400" smtClean="0">
                <a:latin typeface="Arial" charset="0"/>
                <a:cs typeface="Arial" charset="0"/>
              </a:rPr>
              <a:t>and you should be asking yourself why you want to choose to do this research!</a:t>
            </a:r>
          </a:p>
          <a:p>
            <a:endParaRPr lang="en-US" alt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DBDD7FC3-65B3-49EB-9B8E-BAEC10F8259A}" type="slidenum">
              <a:rPr lang="en-US" altLang="en-US"/>
              <a:pPr>
                <a:defRPr/>
              </a:pPr>
              <a:t>20</a:t>
            </a:fld>
            <a:endParaRPr lang="en-US" altLang="en-US"/>
          </a:p>
        </p:txBody>
      </p:sp>
      <p:sp>
        <p:nvSpPr>
          <p:cNvPr id="21509" name="Rectangle 2"/>
          <p:cNvSpPr>
            <a:spLocks noGrp="1" noChangeArrowheads="1"/>
          </p:cNvSpPr>
          <p:nvPr>
            <p:ph type="title"/>
          </p:nvPr>
        </p:nvSpPr>
        <p:spPr/>
        <p:txBody>
          <a:bodyPr/>
          <a:lstStyle/>
          <a:p>
            <a:r>
              <a:rPr lang="en-US" altLang="en-US" smtClean="0"/>
              <a:t>6. </a:t>
            </a:r>
            <a:r>
              <a:rPr lang="en-US" altLang="en-US" smtClean="0">
                <a:latin typeface="Arial" charset="0"/>
                <a:cs typeface="Arial" charset="0"/>
              </a:rPr>
              <a:t>Methodology</a:t>
            </a:r>
            <a:r>
              <a:rPr lang="en-US" altLang="en-US" smtClean="0"/>
              <a:t> </a:t>
            </a:r>
          </a:p>
        </p:txBody>
      </p:sp>
      <p:sp>
        <p:nvSpPr>
          <p:cNvPr id="21510" name="Rectangle 3"/>
          <p:cNvSpPr>
            <a:spLocks noGrp="1" noChangeArrowheads="1"/>
          </p:cNvSpPr>
          <p:nvPr>
            <p:ph type="body" idx="1"/>
          </p:nvPr>
        </p:nvSpPr>
        <p:spPr/>
        <p:txBody>
          <a:bodyPr/>
          <a:lstStyle/>
          <a:p>
            <a:pPr>
              <a:lnSpc>
                <a:spcPct val="90000"/>
              </a:lnSpc>
              <a:defRPr/>
            </a:pPr>
            <a:r>
              <a:rPr lang="en-US" altLang="en-US" dirty="0" smtClean="0">
                <a:latin typeface="Arial" charset="0"/>
                <a:cs typeface="Arial" charset="0"/>
              </a:rPr>
              <a:t>Answers the question: </a:t>
            </a:r>
            <a:r>
              <a:rPr lang="en-US" altLang="en-US" dirty="0">
                <a:cs typeface="Arial" charset="0"/>
              </a:rPr>
              <a:t>“</a:t>
            </a:r>
            <a:r>
              <a:rPr lang="en-US" altLang="en-US" dirty="0" smtClean="0">
                <a:latin typeface="Arial" charset="0"/>
                <a:cs typeface="Arial" charset="0"/>
              </a:rPr>
              <a:t>How will the objective be obtained?</a:t>
            </a:r>
            <a:r>
              <a:rPr lang="en-US" altLang="en-US" dirty="0">
                <a:cs typeface="Arial" charset="0"/>
              </a:rPr>
              <a:t>”</a:t>
            </a:r>
            <a:endParaRPr lang="en-US" altLang="en-US" dirty="0" smtClean="0">
              <a:latin typeface="Arial" charset="0"/>
              <a:cs typeface="Arial" charset="0"/>
            </a:endParaRPr>
          </a:p>
          <a:p>
            <a:pPr>
              <a:lnSpc>
                <a:spcPct val="90000"/>
              </a:lnSpc>
              <a:defRPr/>
            </a:pPr>
            <a:r>
              <a:rPr lang="en-US" altLang="en-US" dirty="0" smtClean="0">
                <a:latin typeface="Arial" charset="0"/>
                <a:cs typeface="Arial" charset="0"/>
              </a:rPr>
              <a:t>Describes experimental, theoretical, and analytical techniques</a:t>
            </a:r>
          </a:p>
          <a:p>
            <a:pPr lvl="1">
              <a:lnSpc>
                <a:spcPct val="90000"/>
              </a:lnSpc>
              <a:defRPr/>
            </a:pPr>
            <a:r>
              <a:rPr lang="en-US" altLang="en-US" dirty="0" smtClean="0">
                <a:latin typeface="Arial" charset="0"/>
                <a:cs typeface="Arial" charset="0"/>
              </a:rPr>
              <a:t>Brief descriptions for well known techniques (give reference)</a:t>
            </a:r>
          </a:p>
          <a:p>
            <a:pPr lvl="1">
              <a:lnSpc>
                <a:spcPct val="90000"/>
              </a:lnSpc>
              <a:defRPr/>
            </a:pPr>
            <a:r>
              <a:rPr lang="en-US" altLang="en-US" dirty="0" smtClean="0">
                <a:latin typeface="Arial" charset="0"/>
                <a:cs typeface="Arial" charset="0"/>
              </a:rPr>
              <a:t>Detailed descriptions for new, innovative techniques</a:t>
            </a:r>
          </a:p>
          <a:p>
            <a:pPr marL="0" indent="0">
              <a:lnSpc>
                <a:spcPct val="90000"/>
              </a:lnSpc>
              <a:buFontTx/>
              <a:buNone/>
              <a:defRPr/>
            </a:pPr>
            <a:endParaRPr lang="en-US" alt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7C9C5C98-30DB-4045-B000-BF629AC43D98}" type="slidenum">
              <a:rPr lang="en-US" altLang="en-US"/>
              <a:pPr>
                <a:defRPr/>
              </a:pPr>
              <a:t>21</a:t>
            </a:fld>
            <a:endParaRPr lang="en-US" altLang="en-US"/>
          </a:p>
        </p:txBody>
      </p:sp>
      <p:sp>
        <p:nvSpPr>
          <p:cNvPr id="22533" name="Rectangle 2"/>
          <p:cNvSpPr>
            <a:spLocks noGrp="1" noChangeArrowheads="1"/>
          </p:cNvSpPr>
          <p:nvPr>
            <p:ph type="title"/>
          </p:nvPr>
        </p:nvSpPr>
        <p:spPr/>
        <p:txBody>
          <a:bodyPr/>
          <a:lstStyle/>
          <a:p>
            <a:r>
              <a:rPr lang="en-US" altLang="en-US" smtClean="0"/>
              <a:t>7. </a:t>
            </a:r>
            <a:r>
              <a:rPr lang="en-US" altLang="en-US" smtClean="0">
                <a:latin typeface="Arial" charset="0"/>
                <a:cs typeface="Arial" charset="0"/>
              </a:rPr>
              <a:t>Work Plan</a:t>
            </a:r>
            <a:r>
              <a:rPr lang="en-US" altLang="en-US" smtClean="0"/>
              <a:t> </a:t>
            </a:r>
          </a:p>
        </p:txBody>
      </p:sp>
      <p:sp>
        <p:nvSpPr>
          <p:cNvPr id="22534" name="Rectangle 3"/>
          <p:cNvSpPr>
            <a:spLocks noGrp="1" noChangeArrowheads="1"/>
          </p:cNvSpPr>
          <p:nvPr>
            <p:ph type="body" idx="1"/>
          </p:nvPr>
        </p:nvSpPr>
        <p:spPr/>
        <p:txBody>
          <a:bodyPr/>
          <a:lstStyle/>
          <a:p>
            <a:r>
              <a:rPr lang="en-US" altLang="en-US" smtClean="0">
                <a:latin typeface="Arial" charset="0"/>
                <a:cs typeface="Arial" charset="0"/>
              </a:rPr>
              <a:t>Sequence of events to be followed</a:t>
            </a:r>
          </a:p>
          <a:p>
            <a:r>
              <a:rPr lang="en-US" altLang="en-US" smtClean="0">
                <a:latin typeface="Arial" charset="0"/>
                <a:cs typeface="Arial" charset="0"/>
              </a:rPr>
              <a:t>May include options based on results </a:t>
            </a:r>
            <a:r>
              <a:rPr lang="en-US" altLang="en-US" smtClean="0">
                <a:cs typeface="Arial" charset="0"/>
              </a:rPr>
              <a:t>–</a:t>
            </a:r>
            <a:r>
              <a:rPr lang="en-US" altLang="en-US" smtClean="0">
                <a:latin typeface="Arial" charset="0"/>
                <a:cs typeface="Arial" charset="0"/>
              </a:rPr>
              <a:t> i.e. like a flow chart, with decision points. These should be explained</a:t>
            </a:r>
          </a:p>
          <a:p>
            <a:r>
              <a:rPr lang="en-US" altLang="en-US" smtClean="0">
                <a:latin typeface="Arial" charset="0"/>
                <a:cs typeface="Arial" charset="0"/>
              </a:rPr>
              <a:t>Include a time table or Gantt chart, indicating when the various events described above will occur</a:t>
            </a:r>
          </a:p>
          <a:p>
            <a:pPr>
              <a:buFontTx/>
              <a:buNone/>
            </a:pPr>
            <a:endParaRPr lang="en-US" altLang="en-US"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DB9048B8-24F8-45D9-B8AF-A21CA6CE4C64}" type="slidenum">
              <a:rPr lang="en-US" altLang="en-US"/>
              <a:pPr>
                <a:defRPr/>
              </a:pPr>
              <a:t>22</a:t>
            </a:fld>
            <a:endParaRPr lang="en-US" altLang="en-US"/>
          </a:p>
        </p:txBody>
      </p:sp>
      <p:sp>
        <p:nvSpPr>
          <p:cNvPr id="23557" name="Rectangle 2"/>
          <p:cNvSpPr>
            <a:spLocks noGrp="1" noChangeArrowheads="1"/>
          </p:cNvSpPr>
          <p:nvPr>
            <p:ph type="title"/>
          </p:nvPr>
        </p:nvSpPr>
        <p:spPr/>
        <p:txBody>
          <a:bodyPr/>
          <a:lstStyle/>
          <a:p>
            <a:r>
              <a:rPr lang="en-US" altLang="en-US" smtClean="0"/>
              <a:t>6-7. Methodology and Work Plan</a:t>
            </a:r>
          </a:p>
        </p:txBody>
      </p:sp>
      <p:sp>
        <p:nvSpPr>
          <p:cNvPr id="23558" name="Rectangle 3"/>
          <p:cNvSpPr>
            <a:spLocks noGrp="1" noChangeArrowheads="1"/>
          </p:cNvSpPr>
          <p:nvPr>
            <p:ph type="body" idx="1"/>
          </p:nvPr>
        </p:nvSpPr>
        <p:spPr/>
        <p:txBody>
          <a:bodyPr/>
          <a:lstStyle/>
          <a:p>
            <a:r>
              <a:rPr lang="en-US" altLang="en-US" dirty="0" smtClean="0">
                <a:latin typeface="Arial" charset="0"/>
                <a:cs typeface="Arial" charset="0"/>
              </a:rPr>
              <a:t>6 and 7 frequently are combined in a single section. You should keep the distinction between them clear, and provide </a:t>
            </a:r>
            <a:r>
              <a:rPr lang="en-US" altLang="en-US" u="sng" dirty="0" smtClean="0">
                <a:latin typeface="Arial" charset="0"/>
                <a:cs typeface="Arial" charset="0"/>
              </a:rPr>
              <a:t>both</a:t>
            </a:r>
            <a:r>
              <a:rPr lang="en-US" altLang="en-US" dirty="0" smtClean="0">
                <a:latin typeface="Arial" charset="0"/>
                <a:cs typeface="Arial" charset="0"/>
              </a:rPr>
              <a:t>, even if within a single section</a:t>
            </a:r>
          </a:p>
          <a:p>
            <a:r>
              <a:rPr lang="en-US" altLang="en-US" dirty="0" smtClean="0">
                <a:latin typeface="Arial" charset="0"/>
                <a:cs typeface="Arial" charset="0"/>
              </a:rPr>
              <a:t>6 and 7 are the heart of the proposal, and should together constitute </a:t>
            </a:r>
            <a:r>
              <a:rPr lang="en-US" altLang="en-US" u="sng" dirty="0" smtClean="0">
                <a:latin typeface="Arial" charset="0"/>
                <a:cs typeface="Arial" charset="0"/>
              </a:rPr>
              <a:t>more than half</a:t>
            </a:r>
            <a:r>
              <a:rPr lang="en-US" altLang="en-US" dirty="0" smtClean="0">
                <a:latin typeface="Arial" charset="0"/>
                <a:cs typeface="Arial" charset="0"/>
              </a:rPr>
              <a:t> of the body of the proposal</a:t>
            </a:r>
          </a:p>
          <a:p>
            <a:endParaRPr lang="en-US" alt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B7D38C80-F8F8-4660-B161-01F15C6477E2}" type="slidenum">
              <a:rPr lang="en-US" altLang="en-US"/>
              <a:pPr>
                <a:defRPr/>
              </a:pPr>
              <a:t>23</a:t>
            </a:fld>
            <a:endParaRPr lang="en-US" altLang="en-US"/>
          </a:p>
        </p:txBody>
      </p:sp>
      <p:sp>
        <p:nvSpPr>
          <p:cNvPr id="24581" name="Rectangle 2"/>
          <p:cNvSpPr>
            <a:spLocks noGrp="1" noChangeArrowheads="1"/>
          </p:cNvSpPr>
          <p:nvPr>
            <p:ph type="title"/>
          </p:nvPr>
        </p:nvSpPr>
        <p:spPr/>
        <p:txBody>
          <a:bodyPr/>
          <a:lstStyle/>
          <a:p>
            <a:r>
              <a:rPr lang="en-US" altLang="en-US" smtClean="0"/>
              <a:t>6-7. Methodology and Work Plan</a:t>
            </a:r>
          </a:p>
        </p:txBody>
      </p:sp>
      <p:sp>
        <p:nvSpPr>
          <p:cNvPr id="24582" name="Rectangle 3"/>
          <p:cNvSpPr>
            <a:spLocks noGrp="1" noChangeArrowheads="1"/>
          </p:cNvSpPr>
          <p:nvPr>
            <p:ph type="body" idx="1"/>
          </p:nvPr>
        </p:nvSpPr>
        <p:spPr/>
        <p:txBody>
          <a:bodyPr/>
          <a:lstStyle/>
          <a:p>
            <a:pPr>
              <a:lnSpc>
                <a:spcPct val="90000"/>
              </a:lnSpc>
            </a:pPr>
            <a:r>
              <a:rPr lang="en-US" altLang="en-US" smtClean="0">
                <a:latin typeface="Arial" charset="0"/>
                <a:cs typeface="Arial" charset="0"/>
              </a:rPr>
              <a:t>Without a clear methodology and work plan, the proposal </a:t>
            </a:r>
            <a:r>
              <a:rPr lang="en-US" altLang="en-US" u="sng" smtClean="0">
                <a:latin typeface="Arial" charset="0"/>
                <a:cs typeface="Arial" charset="0"/>
              </a:rPr>
              <a:t>will be rejected</a:t>
            </a:r>
            <a:endParaRPr lang="en-US" altLang="en-US" smtClean="0">
              <a:latin typeface="Arial" charset="0"/>
              <a:cs typeface="Arial" charset="0"/>
            </a:endParaRPr>
          </a:p>
          <a:p>
            <a:pPr>
              <a:lnSpc>
                <a:spcPct val="90000"/>
              </a:lnSpc>
            </a:pPr>
            <a:r>
              <a:rPr lang="en-US" altLang="en-US" smtClean="0">
                <a:latin typeface="Arial" charset="0"/>
                <a:cs typeface="Arial" charset="0"/>
              </a:rPr>
              <a:t>Describe what you plan to do</a:t>
            </a:r>
          </a:p>
          <a:p>
            <a:pPr lvl="1">
              <a:lnSpc>
                <a:spcPct val="90000"/>
              </a:lnSpc>
              <a:buFontTx/>
              <a:buChar char="•"/>
            </a:pPr>
            <a:r>
              <a:rPr lang="en-US" altLang="en-US" smtClean="0">
                <a:latin typeface="Arial" charset="0"/>
                <a:cs typeface="Arial" charset="0"/>
              </a:rPr>
              <a:t>not what you have already done </a:t>
            </a:r>
          </a:p>
          <a:p>
            <a:pPr lvl="1">
              <a:lnSpc>
                <a:spcPct val="90000"/>
              </a:lnSpc>
              <a:buFontTx/>
              <a:buChar char="•"/>
            </a:pPr>
            <a:r>
              <a:rPr lang="en-US" altLang="en-US" smtClean="0">
                <a:latin typeface="Arial" charset="0"/>
                <a:cs typeface="Arial" charset="0"/>
              </a:rPr>
              <a:t>and not what you might possibly do</a:t>
            </a:r>
          </a:p>
          <a:p>
            <a:pPr>
              <a:lnSpc>
                <a:spcPct val="90000"/>
              </a:lnSpc>
            </a:pPr>
            <a:r>
              <a:rPr lang="en-US" altLang="en-US" smtClean="0">
                <a:latin typeface="Arial" charset="0"/>
                <a:cs typeface="Arial" charset="0"/>
              </a:rPr>
              <a:t>Use future tense and passive voice</a:t>
            </a:r>
          </a:p>
          <a:p>
            <a:pPr lvl="1" algn="ctr">
              <a:lnSpc>
                <a:spcPct val="90000"/>
              </a:lnSpc>
              <a:buFontTx/>
              <a:buChar char="•"/>
            </a:pPr>
            <a:r>
              <a:rPr lang="en-US" altLang="en-US" smtClean="0">
                <a:latin typeface="Arial" charset="0"/>
                <a:cs typeface="Arial" charset="0"/>
              </a:rPr>
              <a:t>Ex: </a:t>
            </a:r>
            <a:r>
              <a:rPr lang="en-US" altLang="en-US" i="1" smtClean="0">
                <a:cs typeface="Arial" charset="0"/>
              </a:rPr>
              <a:t>“</a:t>
            </a:r>
            <a:r>
              <a:rPr lang="en-US" altLang="en-US" i="1" smtClean="0">
                <a:latin typeface="Arial" charset="0"/>
                <a:cs typeface="Arial" charset="0"/>
              </a:rPr>
              <a:t>The electron density will be measured using laser interferometry.</a:t>
            </a:r>
            <a:r>
              <a:rPr lang="en-US" altLang="en-US" i="1" smtClean="0">
                <a:cs typeface="Arial" charset="0"/>
              </a:rPr>
              <a:t>”</a:t>
            </a:r>
            <a:endParaRPr lang="en-US" altLang="en-US" i="1" smtClean="0">
              <a:latin typeface="Arial" charset="0"/>
              <a:cs typeface="Arial" charset="0"/>
            </a:endParaRPr>
          </a:p>
          <a:p>
            <a:pPr>
              <a:lnSpc>
                <a:spcPct val="90000"/>
              </a:lnSpc>
              <a:buFontTx/>
              <a:buNone/>
            </a:pPr>
            <a:endParaRPr lang="en-US" altLang="en-US" i="1"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EAA75C99-2720-414D-9057-602346CBB16A}" type="slidenum">
              <a:rPr lang="en-US" altLang="en-US"/>
              <a:pPr>
                <a:defRPr/>
              </a:pPr>
              <a:t>24</a:t>
            </a:fld>
            <a:endParaRPr lang="en-US" altLang="en-US"/>
          </a:p>
        </p:txBody>
      </p:sp>
      <p:sp>
        <p:nvSpPr>
          <p:cNvPr id="25605" name="Rectangle 2"/>
          <p:cNvSpPr>
            <a:spLocks noGrp="1" noChangeArrowheads="1"/>
          </p:cNvSpPr>
          <p:nvPr>
            <p:ph type="title"/>
          </p:nvPr>
        </p:nvSpPr>
        <p:spPr>
          <a:xfrm>
            <a:off x="990600" y="304800"/>
            <a:ext cx="7772400" cy="1143000"/>
          </a:xfrm>
        </p:spPr>
        <p:txBody>
          <a:bodyPr/>
          <a:lstStyle/>
          <a:p>
            <a:r>
              <a:rPr lang="en-US" altLang="en-US" i="1" smtClean="0">
                <a:latin typeface="Arial" charset="0"/>
                <a:cs typeface="Times New Roman" pitchFamily="26" charset="0"/>
              </a:rPr>
              <a:t>Examples</a:t>
            </a:r>
            <a:br>
              <a:rPr lang="en-US" altLang="en-US" i="1" smtClean="0">
                <a:latin typeface="Arial" charset="0"/>
                <a:cs typeface="Times New Roman" pitchFamily="26" charset="0"/>
              </a:rPr>
            </a:br>
            <a:endParaRPr lang="en-US" altLang="en-US" i="1" smtClean="0">
              <a:latin typeface="Arial" charset="0"/>
              <a:cs typeface="Times New Roman" pitchFamily="26" charset="0"/>
            </a:endParaRPr>
          </a:p>
        </p:txBody>
      </p:sp>
      <p:sp>
        <p:nvSpPr>
          <p:cNvPr id="25606" name="Rectangle 3"/>
          <p:cNvSpPr>
            <a:spLocks noGrp="1" noChangeArrowheads="1"/>
          </p:cNvSpPr>
          <p:nvPr>
            <p:ph type="body" idx="1"/>
          </p:nvPr>
        </p:nvSpPr>
        <p:spPr>
          <a:xfrm>
            <a:off x="1143000" y="1295400"/>
            <a:ext cx="7467600" cy="4114800"/>
          </a:xfrm>
        </p:spPr>
        <p:txBody>
          <a:bodyPr/>
          <a:lstStyle/>
          <a:p>
            <a:pPr algn="just">
              <a:lnSpc>
                <a:spcPct val="90000"/>
              </a:lnSpc>
            </a:pPr>
            <a:r>
              <a:rPr lang="en-US" altLang="en-US" sz="2800" i="1" smtClean="0">
                <a:solidFill>
                  <a:srgbClr val="D60093"/>
                </a:solidFill>
                <a:latin typeface="Arial" charset="0"/>
                <a:cs typeface="Times New Roman" pitchFamily="26" charset="0"/>
              </a:rPr>
              <a:t>Methodology</a:t>
            </a:r>
            <a:r>
              <a:rPr lang="en-US" altLang="en-US" sz="2800" i="1" smtClean="0">
                <a:latin typeface="Arial" charset="0"/>
                <a:cs typeface="Times New Roman" pitchFamily="26" charset="0"/>
              </a:rPr>
              <a:t>  The microwave power output will be measured with a calibrated diode detector located adjacent to a dummy load in an x-band waveguide attached to the output of the maser.</a:t>
            </a:r>
          </a:p>
          <a:p>
            <a:pPr algn="just">
              <a:lnSpc>
                <a:spcPct val="90000"/>
              </a:lnSpc>
            </a:pPr>
            <a:r>
              <a:rPr lang="en-US" altLang="en-US" sz="2800" i="1" smtClean="0">
                <a:solidFill>
                  <a:srgbClr val="D60093"/>
                </a:solidFill>
                <a:latin typeface="Arial" charset="0"/>
                <a:cs typeface="Times New Roman" pitchFamily="26" charset="0"/>
              </a:rPr>
              <a:t>Work plan</a:t>
            </a:r>
            <a:r>
              <a:rPr lang="en-US" altLang="en-US" sz="2800" smtClean="0">
                <a:latin typeface="Arial" charset="0"/>
                <a:cs typeface="Times New Roman" pitchFamily="26" charset="0"/>
              </a:rPr>
              <a:t>  </a:t>
            </a:r>
            <a:r>
              <a:rPr lang="en-US" altLang="en-US" sz="2800" i="1" smtClean="0">
                <a:latin typeface="Arial" charset="0"/>
                <a:cs typeface="Times New Roman" pitchFamily="26" charset="0"/>
              </a:rPr>
              <a:t>The first task of the proposed program will be to formulate model equations for peristaltic transport of the embryo in the human uterus. The equations will be adaptations of those used in Roberts</a:t>
            </a:r>
            <a:r>
              <a:rPr lang="en-US" altLang="en-US" sz="2800" i="1" smtClean="0">
                <a:cs typeface="Times New Roman" pitchFamily="26" charset="0"/>
              </a:rPr>
              <a:t>’</a:t>
            </a:r>
            <a:r>
              <a:rPr lang="en-US" altLang="en-US" sz="2800" i="1" smtClean="0">
                <a:latin typeface="Arial" charset="0"/>
                <a:cs typeface="Times New Roman" pitchFamily="26" charset="0"/>
              </a:rPr>
              <a:t> model [21] for peristaltic transport in the gullet.</a:t>
            </a:r>
            <a:endParaRPr lang="en-US" altLang="en-US" sz="2800" i="1"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D98229D4-ADD6-4B6C-8B77-95872B986930}" type="slidenum">
              <a:rPr lang="en-US" altLang="en-US"/>
              <a:pPr>
                <a:defRPr/>
              </a:pPr>
              <a:t>25</a:t>
            </a:fld>
            <a:endParaRPr lang="en-US" altLang="en-US"/>
          </a:p>
        </p:txBody>
      </p:sp>
      <p:sp>
        <p:nvSpPr>
          <p:cNvPr id="26629" name="Rectangle 2"/>
          <p:cNvSpPr>
            <a:spLocks noGrp="1" noChangeArrowheads="1"/>
          </p:cNvSpPr>
          <p:nvPr>
            <p:ph type="title"/>
          </p:nvPr>
        </p:nvSpPr>
        <p:spPr/>
        <p:txBody>
          <a:bodyPr/>
          <a:lstStyle/>
          <a:p>
            <a:r>
              <a:rPr lang="en-US" altLang="en-US" smtClean="0">
                <a:latin typeface="Arial" charset="0"/>
                <a:cs typeface="Times New Roman" pitchFamily="26" charset="0"/>
              </a:rPr>
              <a:t>8. Resources</a:t>
            </a:r>
            <a:r>
              <a:rPr lang="en-US" altLang="en-US" smtClean="0"/>
              <a:t> </a:t>
            </a:r>
          </a:p>
        </p:txBody>
      </p:sp>
      <p:sp>
        <p:nvSpPr>
          <p:cNvPr id="32771" name="Rectangle 3"/>
          <p:cNvSpPr>
            <a:spLocks noGrp="1" noChangeArrowheads="1"/>
          </p:cNvSpPr>
          <p:nvPr>
            <p:ph type="body" idx="1"/>
          </p:nvPr>
        </p:nvSpPr>
        <p:spPr>
          <a:xfrm>
            <a:off x="1143000" y="1676400"/>
            <a:ext cx="7467600" cy="4419600"/>
          </a:xfrm>
        </p:spPr>
        <p:txBody>
          <a:bodyPr/>
          <a:lstStyle/>
          <a:p>
            <a:pPr marL="0" indent="0">
              <a:buFontTx/>
              <a:buNone/>
              <a:defRPr/>
            </a:pPr>
            <a:r>
              <a:rPr lang="en-US" altLang="en-US" sz="2800" b="1" i="1" dirty="0" smtClean="0">
                <a:latin typeface="Arial" charset="0"/>
                <a:cs typeface="Times New Roman" pitchFamily="26" charset="0"/>
              </a:rPr>
              <a:t>Describe briefly</a:t>
            </a:r>
          </a:p>
          <a:p>
            <a:pPr>
              <a:defRPr/>
            </a:pPr>
            <a:r>
              <a:rPr lang="en-US" altLang="en-US" sz="2800" dirty="0" smtClean="0">
                <a:cs typeface="Times New Roman" pitchFamily="26" charset="0"/>
              </a:rPr>
              <a:t> </a:t>
            </a:r>
            <a:r>
              <a:rPr lang="en-US" altLang="en-US" sz="2800" dirty="0" smtClean="0">
                <a:latin typeface="Arial" charset="0"/>
                <a:cs typeface="Times New Roman" pitchFamily="26" charset="0"/>
              </a:rPr>
              <a:t>Proposing organization</a:t>
            </a:r>
          </a:p>
          <a:p>
            <a:pPr>
              <a:defRPr/>
            </a:pPr>
            <a:r>
              <a:rPr lang="en-US" altLang="en-US" sz="2800" dirty="0" smtClean="0">
                <a:cs typeface="Times New Roman" pitchFamily="26" charset="0"/>
              </a:rPr>
              <a:t> </a:t>
            </a:r>
            <a:r>
              <a:rPr lang="en-US" altLang="en-US" sz="2800" dirty="0" smtClean="0">
                <a:latin typeface="Arial" charset="0"/>
                <a:cs typeface="Times New Roman" pitchFamily="26" charset="0"/>
              </a:rPr>
              <a:t>Facilities available for proposed research (in your lab, elsewhere)</a:t>
            </a:r>
          </a:p>
          <a:p>
            <a:pPr>
              <a:defRPr/>
            </a:pPr>
            <a:r>
              <a:rPr lang="en-US" altLang="en-US" sz="2800" dirty="0" smtClean="0">
                <a:cs typeface="Times New Roman" pitchFamily="26" charset="0"/>
              </a:rPr>
              <a:t> </a:t>
            </a:r>
            <a:r>
              <a:rPr lang="en-US" altLang="en-US" sz="2800" dirty="0" smtClean="0">
                <a:latin typeface="Arial" charset="0"/>
                <a:cs typeface="Arial" charset="0"/>
              </a:rPr>
              <a:t>Key </a:t>
            </a:r>
            <a:r>
              <a:rPr lang="en-US" altLang="en-US" sz="2800" dirty="0" smtClean="0">
                <a:latin typeface="Arial" charset="0"/>
                <a:cs typeface="Times New Roman" pitchFamily="26" charset="0"/>
              </a:rPr>
              <a:t>personnel who will participate</a:t>
            </a:r>
          </a:p>
          <a:p>
            <a:pPr lvl="2">
              <a:defRPr/>
            </a:pPr>
            <a:r>
              <a:rPr lang="en-US" altLang="en-US" dirty="0" smtClean="0">
                <a:latin typeface="Arial" charset="0"/>
                <a:cs typeface="Times New Roman" pitchFamily="26" charset="0"/>
              </a:rPr>
              <a:t>brief:</a:t>
            </a:r>
          </a:p>
          <a:p>
            <a:pPr lvl="3">
              <a:defRPr/>
            </a:pPr>
            <a:r>
              <a:rPr lang="en-US" altLang="en-US" sz="2400" dirty="0" smtClean="0">
                <a:latin typeface="Arial" charset="0"/>
                <a:cs typeface="Times New Roman" pitchFamily="26" charset="0"/>
              </a:rPr>
              <a:t>1-3 sentences for principal investigators</a:t>
            </a:r>
          </a:p>
          <a:p>
            <a:pPr lvl="3">
              <a:defRPr/>
            </a:pPr>
            <a:r>
              <a:rPr lang="en-US" altLang="en-US" sz="2400" dirty="0" smtClean="0">
                <a:latin typeface="Arial" charset="0"/>
                <a:cs typeface="Times New Roman" pitchFamily="26" charset="0"/>
              </a:rPr>
              <a:t>1-2 sentences for others</a:t>
            </a:r>
          </a:p>
          <a:p>
            <a:pPr>
              <a:defRPr/>
            </a:pPr>
            <a:endParaRPr lang="en-US" alt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1"/>
          <p:cNvSpPr>
            <a:spLocks noGrp="1"/>
          </p:cNvSpPr>
          <p:nvPr>
            <p:ph type="dt" sz="quarter" idx="10"/>
          </p:nvPr>
        </p:nvSpPr>
        <p:spPr/>
        <p:txBody>
          <a:bodyPr/>
          <a:lstStyle/>
          <a:p>
            <a:pPr>
              <a:defRPr/>
            </a:pPr>
            <a:r>
              <a:rPr lang="en-US" altLang="en-US" dirty="0"/>
              <a:t>6 Nov 2013 - USYD</a:t>
            </a:r>
          </a:p>
        </p:txBody>
      </p:sp>
      <p:sp>
        <p:nvSpPr>
          <p:cNvPr id="5" name="Footer Placeholder 2"/>
          <p:cNvSpPr>
            <a:spLocks noGrp="1"/>
          </p:cNvSpPr>
          <p:nvPr>
            <p:ph type="ftr" sz="quarter" idx="11"/>
          </p:nvPr>
        </p:nvSpPr>
        <p:spPr/>
        <p:txBody>
          <a:bodyPr/>
          <a:lstStyle/>
          <a:p>
            <a:pPr>
              <a:defRPr/>
            </a:pPr>
            <a:r>
              <a:rPr lang="en-US" altLang="en-US"/>
              <a:t>Winning Research Proposals</a:t>
            </a:r>
          </a:p>
        </p:txBody>
      </p:sp>
      <p:sp>
        <p:nvSpPr>
          <p:cNvPr id="6" name="Slide Number Placeholder 3"/>
          <p:cNvSpPr>
            <a:spLocks noGrp="1"/>
          </p:cNvSpPr>
          <p:nvPr>
            <p:ph type="sldNum" sz="quarter" idx="12"/>
          </p:nvPr>
        </p:nvSpPr>
        <p:spPr/>
        <p:txBody>
          <a:bodyPr/>
          <a:lstStyle/>
          <a:p>
            <a:pPr>
              <a:defRPr/>
            </a:pPr>
            <a:fld id="{D701AB88-944C-44E4-8110-40E3779DCE2B}" type="slidenum">
              <a:rPr lang="en-US" altLang="en-US"/>
              <a:pPr>
                <a:defRPr/>
              </a:pPr>
              <a:t>26</a:t>
            </a:fld>
            <a:endParaRPr lang="en-US" altLang="en-US"/>
          </a:p>
        </p:txBody>
      </p:sp>
      <p:sp>
        <p:nvSpPr>
          <p:cNvPr id="27653" name="Rectangle 2"/>
          <p:cNvSpPr>
            <a:spLocks noChangeArrowheads="1"/>
          </p:cNvSpPr>
          <p:nvPr/>
        </p:nvSpPr>
        <p:spPr bwMode="auto">
          <a:xfrm>
            <a:off x="1524000" y="2590800"/>
            <a:ext cx="7162800" cy="344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26" charset="0"/>
                <a:cs typeface="Times New Roman (Hebrew)" pitchFamily="26" charset="-79"/>
              </a:defRPr>
            </a:lvl1pPr>
            <a:lvl2pPr marL="742950" indent="-285750">
              <a:spcBef>
                <a:spcPct val="20000"/>
              </a:spcBef>
              <a:buChar char="–"/>
              <a:defRPr sz="2800">
                <a:solidFill>
                  <a:schemeClr val="tx1"/>
                </a:solidFill>
                <a:latin typeface="Times New Roman" pitchFamily="26" charset="0"/>
                <a:cs typeface="Times New Roman (Hebrew)" pitchFamily="26" charset="-79"/>
              </a:defRPr>
            </a:lvl2pPr>
            <a:lvl3pPr marL="1143000" indent="-228600">
              <a:spcBef>
                <a:spcPct val="20000"/>
              </a:spcBef>
              <a:buChar char="•"/>
              <a:defRPr sz="2400">
                <a:solidFill>
                  <a:schemeClr val="tx1"/>
                </a:solidFill>
                <a:latin typeface="Times New Roman" pitchFamily="26" charset="0"/>
                <a:cs typeface="Times New Roman (Hebrew)" pitchFamily="26" charset="-79"/>
              </a:defRPr>
            </a:lvl3pPr>
            <a:lvl4pPr marL="1600200" indent="-228600">
              <a:spcBef>
                <a:spcPct val="20000"/>
              </a:spcBef>
              <a:buChar char="–"/>
              <a:defRPr sz="2000">
                <a:solidFill>
                  <a:schemeClr val="tx1"/>
                </a:solidFill>
                <a:latin typeface="Times New Roman" pitchFamily="26" charset="0"/>
                <a:cs typeface="Times New Roman (Hebrew)" pitchFamily="26" charset="-79"/>
              </a:defRPr>
            </a:lvl4pPr>
            <a:lvl5pPr marL="2057400" indent="-228600">
              <a:spcBef>
                <a:spcPct val="20000"/>
              </a:spcBef>
              <a:buChar char="»"/>
              <a:defRPr sz="2000">
                <a:solidFill>
                  <a:schemeClr val="tx1"/>
                </a:solidFill>
                <a:latin typeface="Times New Roman" pitchFamily="26" charset="0"/>
                <a:cs typeface="Times New Roman (Hebrew)" pitchFamily="26" charset="-79"/>
              </a:defRPr>
            </a:lvl5pPr>
            <a:lvl6pPr marL="2514600" indent="-228600" eaLnBrk="0" fontAlgn="base" hangingPunct="0">
              <a:spcBef>
                <a:spcPct val="20000"/>
              </a:spcBef>
              <a:spcAft>
                <a:spcPct val="0"/>
              </a:spcAft>
              <a:buChar char="»"/>
              <a:defRPr sz="2000">
                <a:solidFill>
                  <a:schemeClr val="tx1"/>
                </a:solidFill>
                <a:latin typeface="Times New Roman" pitchFamily="26" charset="0"/>
                <a:cs typeface="Times New Roman (Hebrew)" pitchFamily="26" charset="-79"/>
              </a:defRPr>
            </a:lvl6pPr>
            <a:lvl7pPr marL="2971800" indent="-228600" eaLnBrk="0" fontAlgn="base" hangingPunct="0">
              <a:spcBef>
                <a:spcPct val="20000"/>
              </a:spcBef>
              <a:spcAft>
                <a:spcPct val="0"/>
              </a:spcAft>
              <a:buChar char="»"/>
              <a:defRPr sz="2000">
                <a:solidFill>
                  <a:schemeClr val="tx1"/>
                </a:solidFill>
                <a:latin typeface="Times New Roman" pitchFamily="26" charset="0"/>
                <a:cs typeface="Times New Roman (Hebrew)" pitchFamily="26" charset="-79"/>
              </a:defRPr>
            </a:lvl7pPr>
            <a:lvl8pPr marL="3429000" indent="-228600" eaLnBrk="0" fontAlgn="base" hangingPunct="0">
              <a:spcBef>
                <a:spcPct val="20000"/>
              </a:spcBef>
              <a:spcAft>
                <a:spcPct val="0"/>
              </a:spcAft>
              <a:buChar char="»"/>
              <a:defRPr sz="2000">
                <a:solidFill>
                  <a:schemeClr val="tx1"/>
                </a:solidFill>
                <a:latin typeface="Times New Roman" pitchFamily="26" charset="0"/>
                <a:cs typeface="Times New Roman (Hebrew)" pitchFamily="26" charset="-79"/>
              </a:defRPr>
            </a:lvl8pPr>
            <a:lvl9pPr marL="3886200" indent="-228600" eaLnBrk="0" fontAlgn="base" hangingPunct="0">
              <a:spcBef>
                <a:spcPct val="20000"/>
              </a:spcBef>
              <a:spcAft>
                <a:spcPct val="0"/>
              </a:spcAft>
              <a:buChar char="»"/>
              <a:defRPr sz="2000">
                <a:solidFill>
                  <a:schemeClr val="tx1"/>
                </a:solidFill>
                <a:latin typeface="Times New Roman" pitchFamily="26" charset="0"/>
                <a:cs typeface="Times New Roman (Hebrew)" pitchFamily="26" charset="-79"/>
              </a:defRPr>
            </a:lvl9pPr>
          </a:lstStyle>
          <a:p>
            <a:pPr>
              <a:lnSpc>
                <a:spcPct val="90000"/>
              </a:lnSpc>
              <a:spcBef>
                <a:spcPct val="50000"/>
              </a:spcBef>
              <a:buFontTx/>
              <a:buNone/>
            </a:pPr>
            <a:r>
              <a:rPr lang="en-US" altLang="en-US" sz="4000" b="1" u="sng">
                <a:latin typeface="Arial" charset="0"/>
                <a:cs typeface="Times New Roman" pitchFamily="26" charset="0"/>
              </a:rPr>
              <a:t>NOTE:</a:t>
            </a:r>
          </a:p>
          <a:p>
            <a:pPr>
              <a:lnSpc>
                <a:spcPct val="90000"/>
              </a:lnSpc>
              <a:spcBef>
                <a:spcPct val="50000"/>
              </a:spcBef>
            </a:pPr>
            <a:r>
              <a:rPr lang="en-US" altLang="en-US" sz="4000">
                <a:cs typeface="Times New Roman" pitchFamily="26" charset="0"/>
              </a:rPr>
              <a:t>   </a:t>
            </a:r>
            <a:r>
              <a:rPr lang="en-US" altLang="en-US" sz="4000" b="1">
                <a:latin typeface="Arial" charset="0"/>
                <a:cs typeface="Times New Roman" pitchFamily="26" charset="0"/>
              </a:rPr>
              <a:t> </a:t>
            </a:r>
            <a:r>
              <a:rPr lang="en-US" altLang="en-US" sz="4000">
                <a:latin typeface="Arial" charset="0"/>
                <a:cs typeface="Times New Roman" pitchFamily="26" charset="0"/>
              </a:rPr>
              <a:t>Sections 2-8 constitute the body of the proposal</a:t>
            </a:r>
          </a:p>
          <a:p>
            <a:pPr>
              <a:lnSpc>
                <a:spcPct val="90000"/>
              </a:lnSpc>
              <a:spcBef>
                <a:spcPct val="50000"/>
              </a:spcBef>
            </a:pPr>
            <a:r>
              <a:rPr lang="en-US" altLang="en-US" sz="4000">
                <a:cs typeface="Times New Roman" pitchFamily="26" charset="0"/>
              </a:rPr>
              <a:t>    </a:t>
            </a:r>
            <a:r>
              <a:rPr lang="en-US" altLang="en-US" sz="4000">
                <a:latin typeface="Arial" charset="0"/>
                <a:cs typeface="Times New Roman" pitchFamily="26" charset="0"/>
              </a:rPr>
              <a:t>Typically limited rigorously to 10 pages</a:t>
            </a:r>
          </a:p>
        </p:txBody>
      </p:sp>
      <p:pic>
        <p:nvPicPr>
          <p:cNvPr id="27654" name="Picture 3" descr="C:\Program Files\Common Files\Microsoft Shared\Clipart\cagcat50\PE07677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533400"/>
            <a:ext cx="1712913"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C373DE18-1000-4564-B586-5EDCDCC853E1}" type="slidenum">
              <a:rPr lang="en-US" altLang="en-US"/>
              <a:pPr>
                <a:defRPr/>
              </a:pPr>
              <a:t>27</a:t>
            </a:fld>
            <a:endParaRPr lang="en-US" altLang="en-US"/>
          </a:p>
        </p:txBody>
      </p:sp>
      <p:sp>
        <p:nvSpPr>
          <p:cNvPr id="28677" name="Rectangle 2"/>
          <p:cNvSpPr>
            <a:spLocks noGrp="1" noChangeArrowheads="1"/>
          </p:cNvSpPr>
          <p:nvPr>
            <p:ph type="title"/>
          </p:nvPr>
        </p:nvSpPr>
        <p:spPr/>
        <p:txBody>
          <a:bodyPr/>
          <a:lstStyle/>
          <a:p>
            <a:r>
              <a:rPr lang="en-US" altLang="en-US" b="1" smtClean="0">
                <a:latin typeface="Arial" charset="0"/>
                <a:cs typeface="Times New Roman" pitchFamily="26" charset="0"/>
              </a:rPr>
              <a:t>9. References</a:t>
            </a:r>
          </a:p>
        </p:txBody>
      </p:sp>
      <p:sp>
        <p:nvSpPr>
          <p:cNvPr id="28678" name="Rectangle 3"/>
          <p:cNvSpPr>
            <a:spLocks noGrp="1" noChangeArrowheads="1"/>
          </p:cNvSpPr>
          <p:nvPr>
            <p:ph type="body" idx="1"/>
          </p:nvPr>
        </p:nvSpPr>
        <p:spPr/>
        <p:txBody>
          <a:bodyPr/>
          <a:lstStyle/>
          <a:p>
            <a:r>
              <a:rPr lang="en-US" altLang="en-US" smtClean="0">
                <a:latin typeface="Arial" charset="0"/>
                <a:cs typeface="Times New Roman" pitchFamily="26" charset="0"/>
              </a:rPr>
              <a:t>List cited references.</a:t>
            </a:r>
          </a:p>
          <a:p>
            <a:r>
              <a:rPr lang="en-US" altLang="en-US" smtClean="0">
                <a:latin typeface="Arial" charset="0"/>
                <a:cs typeface="Times New Roman" pitchFamily="26" charset="0"/>
              </a:rPr>
              <a:t>Use a uniform style.</a:t>
            </a:r>
            <a:r>
              <a:rPr lang="en-US" altLang="en-US" smtClean="0"/>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3D4565C1-C013-45D1-A342-401C91DEC385}" type="slidenum">
              <a:rPr lang="en-US" altLang="en-US"/>
              <a:pPr>
                <a:defRPr/>
              </a:pPr>
              <a:t>28</a:t>
            </a:fld>
            <a:endParaRPr lang="en-US" altLang="en-US"/>
          </a:p>
        </p:txBody>
      </p:sp>
      <p:sp>
        <p:nvSpPr>
          <p:cNvPr id="29701" name="Rectangle 2"/>
          <p:cNvSpPr>
            <a:spLocks noGrp="1" noChangeArrowheads="1"/>
          </p:cNvSpPr>
          <p:nvPr>
            <p:ph type="title"/>
          </p:nvPr>
        </p:nvSpPr>
        <p:spPr>
          <a:xfrm>
            <a:off x="990600" y="228600"/>
            <a:ext cx="7772400" cy="1143000"/>
          </a:xfrm>
        </p:spPr>
        <p:txBody>
          <a:bodyPr/>
          <a:lstStyle/>
          <a:p>
            <a:r>
              <a:rPr lang="en-US" altLang="en-US" b="1" smtClean="0">
                <a:latin typeface="Arial" charset="0"/>
                <a:cs typeface="Times New Roman" pitchFamily="26" charset="0"/>
              </a:rPr>
              <a:t>10. Budget</a:t>
            </a:r>
          </a:p>
        </p:txBody>
      </p:sp>
      <p:sp>
        <p:nvSpPr>
          <p:cNvPr id="29702" name="Rectangle 3"/>
          <p:cNvSpPr>
            <a:spLocks noGrp="1" noChangeArrowheads="1"/>
          </p:cNvSpPr>
          <p:nvPr>
            <p:ph type="body" idx="1"/>
          </p:nvPr>
        </p:nvSpPr>
        <p:spPr>
          <a:xfrm>
            <a:off x="1143000" y="1295400"/>
            <a:ext cx="7467600" cy="4648200"/>
          </a:xfrm>
        </p:spPr>
        <p:txBody>
          <a:bodyPr/>
          <a:lstStyle/>
          <a:p>
            <a:pPr>
              <a:lnSpc>
                <a:spcPct val="90000"/>
              </a:lnSpc>
            </a:pPr>
            <a:r>
              <a:rPr lang="en-US" altLang="en-US" sz="2800" dirty="0" smtClean="0">
                <a:cs typeface="Times New Roman" pitchFamily="26" charset="0"/>
              </a:rPr>
              <a:t>    </a:t>
            </a:r>
            <a:r>
              <a:rPr lang="en-US" altLang="en-US" sz="2400" dirty="0" smtClean="0">
                <a:cs typeface="Times New Roman" pitchFamily="26" charset="0"/>
              </a:rPr>
              <a:t> </a:t>
            </a:r>
            <a:r>
              <a:rPr lang="en-US" altLang="en-US" sz="2400" dirty="0" smtClean="0">
                <a:latin typeface="Arial" charset="0"/>
                <a:cs typeface="Times New Roman" pitchFamily="26" charset="0"/>
              </a:rPr>
              <a:t>Follow guidelines of granting agency </a:t>
            </a:r>
            <a:r>
              <a:rPr lang="en-US" altLang="en-US" sz="2400" dirty="0" smtClean="0">
                <a:cs typeface="Times New Roman" pitchFamily="26" charset="0"/>
              </a:rPr>
              <a:t>–</a:t>
            </a:r>
            <a:r>
              <a:rPr lang="en-US" altLang="en-US" sz="2400" dirty="0" smtClean="0">
                <a:latin typeface="Arial" charset="0"/>
                <a:cs typeface="Times New Roman" pitchFamily="26" charset="0"/>
              </a:rPr>
              <a:t> don</a:t>
            </a:r>
            <a:r>
              <a:rPr lang="en-US" altLang="en-US" sz="2400" dirty="0" smtClean="0">
                <a:cs typeface="Times New Roman" pitchFamily="26" charset="0"/>
              </a:rPr>
              <a:t>’</a:t>
            </a:r>
            <a:r>
              <a:rPr lang="en-US" altLang="en-US" sz="2400" dirty="0" smtClean="0">
                <a:latin typeface="Arial" charset="0"/>
                <a:cs typeface="Times New Roman" pitchFamily="26" charset="0"/>
              </a:rPr>
              <a:t>t request what they won</a:t>
            </a:r>
            <a:r>
              <a:rPr lang="en-US" altLang="en-US" sz="2400" dirty="0" smtClean="0">
                <a:cs typeface="Times New Roman" pitchFamily="26" charset="0"/>
              </a:rPr>
              <a:t>’</a:t>
            </a:r>
            <a:r>
              <a:rPr lang="en-US" altLang="en-US" sz="2400" dirty="0" smtClean="0">
                <a:latin typeface="Arial" charset="0"/>
                <a:cs typeface="Times New Roman" pitchFamily="26" charset="0"/>
              </a:rPr>
              <a:t>t provide!</a:t>
            </a:r>
          </a:p>
          <a:p>
            <a:pPr>
              <a:lnSpc>
                <a:spcPct val="90000"/>
              </a:lnSpc>
            </a:pPr>
            <a:r>
              <a:rPr lang="en-US" altLang="en-US" sz="2400" dirty="0" smtClean="0">
                <a:cs typeface="Times New Roman" pitchFamily="26" charset="0"/>
              </a:rPr>
              <a:t>     </a:t>
            </a:r>
            <a:r>
              <a:rPr lang="en-US" altLang="en-US" sz="2400" dirty="0" smtClean="0">
                <a:latin typeface="Arial" charset="0"/>
                <a:cs typeface="Times New Roman" pitchFamily="26" charset="0"/>
              </a:rPr>
              <a:t>Use forms provided</a:t>
            </a:r>
          </a:p>
          <a:p>
            <a:pPr>
              <a:lnSpc>
                <a:spcPct val="90000"/>
              </a:lnSpc>
            </a:pPr>
            <a:r>
              <a:rPr lang="en-US" altLang="en-US" sz="2400" dirty="0" smtClean="0">
                <a:cs typeface="Times New Roman" pitchFamily="26" charset="0"/>
              </a:rPr>
              <a:t>     </a:t>
            </a:r>
            <a:r>
              <a:rPr lang="en-US" altLang="en-US" sz="2400" dirty="0" smtClean="0">
                <a:latin typeface="Arial" charset="0"/>
                <a:cs typeface="Times New Roman" pitchFamily="26" charset="0"/>
              </a:rPr>
              <a:t>If none provided, detail expected expenditures, organized by category</a:t>
            </a:r>
            <a:r>
              <a:rPr lang="en-US" altLang="en-US" sz="2800" dirty="0" smtClean="0">
                <a:latin typeface="Arial" charset="0"/>
                <a:cs typeface="Times New Roman" pitchFamily="26" charset="0"/>
              </a:rPr>
              <a:t>:</a:t>
            </a:r>
          </a:p>
          <a:p>
            <a:pPr lvl="1">
              <a:lnSpc>
                <a:spcPct val="90000"/>
              </a:lnSpc>
              <a:buFont typeface="Wingdings" pitchFamily="10" charset="2"/>
              <a:buChar char="ü"/>
            </a:pPr>
            <a:r>
              <a:rPr lang="en-US" altLang="en-US" sz="2200" dirty="0">
                <a:latin typeface="Arial" charset="0"/>
                <a:cs typeface="Times New Roman" pitchFamily="26" charset="0"/>
              </a:rPr>
              <a:t>S</a:t>
            </a:r>
            <a:r>
              <a:rPr lang="en-US" altLang="en-US" sz="2200" dirty="0" smtClean="0">
                <a:latin typeface="Arial" charset="0"/>
                <a:cs typeface="Times New Roman" pitchFamily="26" charset="0"/>
              </a:rPr>
              <a:t>alary and benefits </a:t>
            </a:r>
          </a:p>
          <a:p>
            <a:pPr lvl="1">
              <a:lnSpc>
                <a:spcPct val="90000"/>
              </a:lnSpc>
              <a:buFont typeface="Wingdings" pitchFamily="10" charset="2"/>
              <a:buChar char="ü"/>
            </a:pPr>
            <a:r>
              <a:rPr lang="en-US" altLang="en-US" sz="2200" dirty="0">
                <a:latin typeface="Arial" charset="0"/>
                <a:cs typeface="Times New Roman" pitchFamily="26" charset="0"/>
              </a:rPr>
              <a:t>E</a:t>
            </a:r>
            <a:r>
              <a:rPr lang="en-US" altLang="en-US" sz="2200" dirty="0" smtClean="0">
                <a:latin typeface="Arial" charset="0"/>
                <a:cs typeface="Times New Roman" pitchFamily="26" charset="0"/>
              </a:rPr>
              <a:t>quipment </a:t>
            </a:r>
          </a:p>
          <a:p>
            <a:pPr lvl="1">
              <a:lnSpc>
                <a:spcPct val="90000"/>
              </a:lnSpc>
              <a:buFont typeface="Wingdings" pitchFamily="10" charset="2"/>
              <a:buChar char="ü"/>
            </a:pPr>
            <a:r>
              <a:rPr lang="en-US" altLang="en-US" sz="2200" dirty="0">
                <a:latin typeface="Arial" charset="0"/>
                <a:cs typeface="Times New Roman" pitchFamily="26" charset="0"/>
              </a:rPr>
              <a:t>S</a:t>
            </a:r>
            <a:r>
              <a:rPr lang="en-US" altLang="en-US" sz="2200" dirty="0" smtClean="0">
                <a:latin typeface="Arial" charset="0"/>
                <a:cs typeface="Times New Roman" pitchFamily="26" charset="0"/>
              </a:rPr>
              <a:t>upplies </a:t>
            </a:r>
          </a:p>
          <a:p>
            <a:pPr lvl="1">
              <a:lnSpc>
                <a:spcPct val="90000"/>
              </a:lnSpc>
              <a:buFont typeface="Wingdings" pitchFamily="10" charset="2"/>
              <a:buChar char="ü"/>
            </a:pPr>
            <a:r>
              <a:rPr lang="en-US" altLang="en-US" sz="2200" dirty="0">
                <a:latin typeface="Arial" charset="0"/>
                <a:cs typeface="Times New Roman" pitchFamily="26" charset="0"/>
              </a:rPr>
              <a:t>S</a:t>
            </a:r>
            <a:r>
              <a:rPr lang="en-US" altLang="en-US" sz="2200" dirty="0" smtClean="0">
                <a:latin typeface="Arial" charset="0"/>
                <a:cs typeface="Times New Roman" pitchFamily="26" charset="0"/>
              </a:rPr>
              <a:t>ervices </a:t>
            </a:r>
          </a:p>
          <a:p>
            <a:pPr lvl="1">
              <a:lnSpc>
                <a:spcPct val="90000"/>
              </a:lnSpc>
              <a:buFont typeface="Wingdings" pitchFamily="10" charset="2"/>
              <a:buChar char="ü"/>
            </a:pPr>
            <a:r>
              <a:rPr lang="en-US" altLang="en-US" sz="2200" dirty="0">
                <a:latin typeface="Arial" charset="0"/>
                <a:cs typeface="Times New Roman" pitchFamily="26" charset="0"/>
              </a:rPr>
              <a:t>T</a:t>
            </a:r>
            <a:r>
              <a:rPr lang="en-US" altLang="en-US" sz="2200" dirty="0" smtClean="0">
                <a:latin typeface="Arial" charset="0"/>
                <a:cs typeface="Times New Roman" pitchFamily="26" charset="0"/>
              </a:rPr>
              <a:t>ravel </a:t>
            </a:r>
          </a:p>
          <a:p>
            <a:pPr lvl="1">
              <a:lnSpc>
                <a:spcPct val="90000"/>
              </a:lnSpc>
              <a:buFont typeface="Wingdings" pitchFamily="10" charset="2"/>
              <a:buChar char="ü"/>
            </a:pPr>
            <a:r>
              <a:rPr lang="en-US" altLang="en-US" sz="2200" dirty="0">
                <a:latin typeface="Arial" charset="0"/>
                <a:cs typeface="Times New Roman" pitchFamily="26" charset="0"/>
              </a:rPr>
              <a:t>O</a:t>
            </a:r>
            <a:r>
              <a:rPr lang="en-US" altLang="en-US" sz="2200" dirty="0" smtClean="0">
                <a:latin typeface="Arial" charset="0"/>
                <a:cs typeface="Times New Roman" pitchFamily="26" charset="0"/>
              </a:rPr>
              <a:t>ther</a:t>
            </a:r>
          </a:p>
          <a:p>
            <a:pPr lvl="1">
              <a:lnSpc>
                <a:spcPct val="90000"/>
              </a:lnSpc>
              <a:buFont typeface="Wingdings" pitchFamily="10" charset="2"/>
              <a:buChar char="ü"/>
            </a:pPr>
            <a:r>
              <a:rPr lang="en-US" altLang="en-US" sz="2200" dirty="0">
                <a:latin typeface="Arial" charset="0"/>
                <a:cs typeface="Times New Roman" pitchFamily="26" charset="0"/>
              </a:rPr>
              <a:t>O</a:t>
            </a:r>
            <a:r>
              <a:rPr lang="en-US" altLang="en-US" sz="2200" dirty="0" smtClean="0">
                <a:latin typeface="Arial" charset="0"/>
                <a:cs typeface="Times New Roman" pitchFamily="26" charset="0"/>
              </a:rPr>
              <a:t>verhead</a:t>
            </a:r>
            <a:endParaRPr lang="en-US" altLang="en-US" sz="2200"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B6F19438-AAB5-4A60-A355-B19C1CF53E48}" type="slidenum">
              <a:rPr lang="en-US" altLang="en-US"/>
              <a:pPr>
                <a:defRPr/>
              </a:pPr>
              <a:t>29</a:t>
            </a:fld>
            <a:endParaRPr lang="en-US" altLang="en-US"/>
          </a:p>
        </p:txBody>
      </p:sp>
      <p:sp>
        <p:nvSpPr>
          <p:cNvPr id="30725" name="Rectangle 2"/>
          <p:cNvSpPr>
            <a:spLocks noGrp="1" noChangeArrowheads="1"/>
          </p:cNvSpPr>
          <p:nvPr>
            <p:ph type="title"/>
          </p:nvPr>
        </p:nvSpPr>
        <p:spPr/>
        <p:txBody>
          <a:bodyPr/>
          <a:lstStyle/>
          <a:p>
            <a:r>
              <a:rPr lang="en-US" altLang="en-US" smtClean="0"/>
              <a:t>Budget </a:t>
            </a:r>
            <a:r>
              <a:rPr lang="en-US" altLang="en-US" sz="2400" smtClean="0"/>
              <a:t>continued</a:t>
            </a:r>
          </a:p>
        </p:txBody>
      </p:sp>
      <p:sp>
        <p:nvSpPr>
          <p:cNvPr id="30726" name="Rectangle 3"/>
          <p:cNvSpPr>
            <a:spLocks noGrp="1" noChangeArrowheads="1"/>
          </p:cNvSpPr>
          <p:nvPr>
            <p:ph type="body" idx="1"/>
          </p:nvPr>
        </p:nvSpPr>
        <p:spPr>
          <a:xfrm>
            <a:off x="914400" y="1981200"/>
            <a:ext cx="7696200" cy="4114800"/>
          </a:xfrm>
        </p:spPr>
        <p:txBody>
          <a:bodyPr/>
          <a:lstStyle/>
          <a:p>
            <a:r>
              <a:rPr lang="en-US" altLang="en-US" sz="2800" dirty="0" smtClean="0">
                <a:cs typeface="Times New Roman" pitchFamily="26" charset="0"/>
              </a:rPr>
              <a:t>   </a:t>
            </a:r>
            <a:r>
              <a:rPr lang="en-US" altLang="en-US" sz="2800" dirty="0" smtClean="0">
                <a:latin typeface="Arial" charset="0"/>
                <a:cs typeface="Times New Roman" pitchFamily="26" charset="0"/>
              </a:rPr>
              <a:t>Separate lines for each item within a given category</a:t>
            </a:r>
          </a:p>
          <a:p>
            <a:pPr lvl="1"/>
            <a:r>
              <a:rPr lang="en-US" altLang="en-US" dirty="0" smtClean="0">
                <a:latin typeface="Arial" charset="0"/>
                <a:cs typeface="Times New Roman" pitchFamily="26" charset="0"/>
              </a:rPr>
              <a:t>separate column for each year</a:t>
            </a:r>
          </a:p>
          <a:p>
            <a:r>
              <a:rPr lang="en-US" altLang="en-US" sz="2800" dirty="0" smtClean="0">
                <a:cs typeface="Times New Roman" pitchFamily="26" charset="0"/>
              </a:rPr>
              <a:t>   </a:t>
            </a:r>
            <a:r>
              <a:rPr lang="en-US" altLang="en-US" sz="2800" dirty="0" smtClean="0">
                <a:latin typeface="Arial" charset="0"/>
                <a:cs typeface="Times New Roman" pitchFamily="26" charset="0"/>
              </a:rPr>
              <a:t>Use a spreadsheet to develop your budget</a:t>
            </a:r>
          </a:p>
          <a:p>
            <a:r>
              <a:rPr lang="en-US" altLang="en-US" sz="2800" dirty="0" smtClean="0">
                <a:cs typeface="Times New Roman" pitchFamily="26" charset="0"/>
              </a:rPr>
              <a:t>   </a:t>
            </a:r>
            <a:r>
              <a:rPr lang="en-US" altLang="en-US" sz="2800" dirty="0" smtClean="0">
                <a:latin typeface="Arial" charset="0"/>
                <a:cs typeface="Times New Roman" pitchFamily="26" charset="0"/>
              </a:rPr>
              <a:t>Budget justification </a:t>
            </a:r>
            <a:r>
              <a:rPr lang="en-US" altLang="en-US" sz="2800" dirty="0" smtClean="0">
                <a:cs typeface="Times New Roman" pitchFamily="26" charset="0"/>
              </a:rPr>
              <a:t>–</a:t>
            </a:r>
            <a:r>
              <a:rPr lang="en-US" altLang="en-US" sz="2800" dirty="0" smtClean="0">
                <a:latin typeface="Arial" charset="0"/>
                <a:cs typeface="Times New Roman" pitchFamily="26" charset="0"/>
              </a:rPr>
              <a:t> explain large and unusual requests</a:t>
            </a:r>
          </a:p>
          <a:p>
            <a:pPr marL="609600" indent="-609600"/>
            <a:endParaRPr lang="en-US" altLang="en-US" sz="2800"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1"/>
          <p:cNvSpPr>
            <a:spLocks noGrp="1"/>
          </p:cNvSpPr>
          <p:nvPr>
            <p:ph type="dt" sz="quarter" idx="10"/>
          </p:nvPr>
        </p:nvSpPr>
        <p:spPr/>
        <p:txBody>
          <a:bodyPr/>
          <a:lstStyle/>
          <a:p>
            <a:pPr>
              <a:defRPr/>
            </a:pPr>
            <a:r>
              <a:rPr lang="en-US" altLang="en-US" dirty="0"/>
              <a:t>6 Nov 2013 - USYD</a:t>
            </a:r>
          </a:p>
        </p:txBody>
      </p:sp>
      <p:sp>
        <p:nvSpPr>
          <p:cNvPr id="4" name="Footer Placeholder 2"/>
          <p:cNvSpPr>
            <a:spLocks noGrp="1"/>
          </p:cNvSpPr>
          <p:nvPr>
            <p:ph type="ftr" sz="quarter" idx="11"/>
          </p:nvPr>
        </p:nvSpPr>
        <p:spPr/>
        <p:txBody>
          <a:bodyPr/>
          <a:lstStyle/>
          <a:p>
            <a:pPr>
              <a:defRPr/>
            </a:pPr>
            <a:r>
              <a:rPr lang="en-US" altLang="en-US"/>
              <a:t>Winning Research Proposals</a:t>
            </a:r>
          </a:p>
        </p:txBody>
      </p:sp>
      <p:sp>
        <p:nvSpPr>
          <p:cNvPr id="5" name="Slide Number Placeholder 3"/>
          <p:cNvSpPr>
            <a:spLocks noGrp="1"/>
          </p:cNvSpPr>
          <p:nvPr>
            <p:ph type="sldNum" sz="quarter" idx="12"/>
          </p:nvPr>
        </p:nvSpPr>
        <p:spPr/>
        <p:txBody>
          <a:bodyPr/>
          <a:lstStyle/>
          <a:p>
            <a:pPr>
              <a:defRPr/>
            </a:pPr>
            <a:fld id="{FD7134AD-9E41-4666-94D8-283FE6B6DB37}" type="slidenum">
              <a:rPr lang="en-US" altLang="en-US"/>
              <a:pPr>
                <a:defRPr/>
              </a:pPr>
              <a:t>30</a:t>
            </a:fld>
            <a:endParaRPr lang="en-US" altLang="en-US"/>
          </a:p>
        </p:txBody>
      </p:sp>
      <p:sp>
        <p:nvSpPr>
          <p:cNvPr id="31749" name="Rectangle 2"/>
          <p:cNvSpPr>
            <a:spLocks noChangeArrowheads="1"/>
          </p:cNvSpPr>
          <p:nvPr/>
        </p:nvSpPr>
        <p:spPr bwMode="auto">
          <a:xfrm>
            <a:off x="1371600" y="1371600"/>
            <a:ext cx="6477000" cy="424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179388">
              <a:spcBef>
                <a:spcPct val="20000"/>
              </a:spcBef>
              <a:buChar char="•"/>
              <a:defRPr sz="3200">
                <a:solidFill>
                  <a:schemeClr val="tx1"/>
                </a:solidFill>
                <a:latin typeface="Times New Roman" pitchFamily="26" charset="0"/>
                <a:cs typeface="Times New Roman (Hebrew)" pitchFamily="26" charset="-79"/>
              </a:defRPr>
            </a:lvl1pPr>
            <a:lvl2pPr marL="742950" indent="-285750">
              <a:spcBef>
                <a:spcPct val="20000"/>
              </a:spcBef>
              <a:buChar char="–"/>
              <a:defRPr sz="2800">
                <a:solidFill>
                  <a:schemeClr val="tx1"/>
                </a:solidFill>
                <a:latin typeface="Times New Roman" pitchFamily="26" charset="0"/>
                <a:cs typeface="Times New Roman (Hebrew)" pitchFamily="26" charset="-79"/>
              </a:defRPr>
            </a:lvl2pPr>
            <a:lvl3pPr marL="1143000" indent="-228600">
              <a:spcBef>
                <a:spcPct val="20000"/>
              </a:spcBef>
              <a:buChar char="•"/>
              <a:defRPr sz="2400">
                <a:solidFill>
                  <a:schemeClr val="tx1"/>
                </a:solidFill>
                <a:latin typeface="Times New Roman" pitchFamily="26" charset="0"/>
                <a:cs typeface="Times New Roman (Hebrew)" pitchFamily="26" charset="-79"/>
              </a:defRPr>
            </a:lvl3pPr>
            <a:lvl4pPr marL="1600200" indent="-228600">
              <a:spcBef>
                <a:spcPct val="20000"/>
              </a:spcBef>
              <a:buChar char="–"/>
              <a:defRPr sz="2000">
                <a:solidFill>
                  <a:schemeClr val="tx1"/>
                </a:solidFill>
                <a:latin typeface="Times New Roman" pitchFamily="26" charset="0"/>
                <a:cs typeface="Times New Roman (Hebrew)" pitchFamily="26" charset="-79"/>
              </a:defRPr>
            </a:lvl4pPr>
            <a:lvl5pPr marL="2057400" indent="-228600">
              <a:spcBef>
                <a:spcPct val="20000"/>
              </a:spcBef>
              <a:buChar char="»"/>
              <a:defRPr sz="2000">
                <a:solidFill>
                  <a:schemeClr val="tx1"/>
                </a:solidFill>
                <a:latin typeface="Times New Roman" pitchFamily="26" charset="0"/>
                <a:cs typeface="Times New Roman (Hebrew)" pitchFamily="26" charset="-79"/>
              </a:defRPr>
            </a:lvl5pPr>
            <a:lvl6pPr marL="2514600" indent="-228600" eaLnBrk="0" fontAlgn="base" hangingPunct="0">
              <a:spcBef>
                <a:spcPct val="20000"/>
              </a:spcBef>
              <a:spcAft>
                <a:spcPct val="0"/>
              </a:spcAft>
              <a:buChar char="»"/>
              <a:defRPr sz="2000">
                <a:solidFill>
                  <a:schemeClr val="tx1"/>
                </a:solidFill>
                <a:latin typeface="Times New Roman" pitchFamily="26" charset="0"/>
                <a:cs typeface="Times New Roman (Hebrew)" pitchFamily="26" charset="-79"/>
              </a:defRPr>
            </a:lvl6pPr>
            <a:lvl7pPr marL="2971800" indent="-228600" eaLnBrk="0" fontAlgn="base" hangingPunct="0">
              <a:spcBef>
                <a:spcPct val="20000"/>
              </a:spcBef>
              <a:spcAft>
                <a:spcPct val="0"/>
              </a:spcAft>
              <a:buChar char="»"/>
              <a:defRPr sz="2000">
                <a:solidFill>
                  <a:schemeClr val="tx1"/>
                </a:solidFill>
                <a:latin typeface="Times New Roman" pitchFamily="26" charset="0"/>
                <a:cs typeface="Times New Roman (Hebrew)" pitchFamily="26" charset="-79"/>
              </a:defRPr>
            </a:lvl7pPr>
            <a:lvl8pPr marL="3429000" indent="-228600" eaLnBrk="0" fontAlgn="base" hangingPunct="0">
              <a:spcBef>
                <a:spcPct val="20000"/>
              </a:spcBef>
              <a:spcAft>
                <a:spcPct val="0"/>
              </a:spcAft>
              <a:buChar char="»"/>
              <a:defRPr sz="2000">
                <a:solidFill>
                  <a:schemeClr val="tx1"/>
                </a:solidFill>
                <a:latin typeface="Times New Roman" pitchFamily="26" charset="0"/>
                <a:cs typeface="Times New Roman (Hebrew)" pitchFamily="26" charset="-79"/>
              </a:defRPr>
            </a:lvl8pPr>
            <a:lvl9pPr marL="3886200" indent="-228600" eaLnBrk="0" fontAlgn="base" hangingPunct="0">
              <a:spcBef>
                <a:spcPct val="20000"/>
              </a:spcBef>
              <a:spcAft>
                <a:spcPct val="0"/>
              </a:spcAft>
              <a:buChar char="»"/>
              <a:defRPr sz="2000">
                <a:solidFill>
                  <a:schemeClr val="tx1"/>
                </a:solidFill>
                <a:latin typeface="Times New Roman" pitchFamily="26" charset="0"/>
                <a:cs typeface="Times New Roman (Hebrew)" pitchFamily="26" charset="-79"/>
              </a:defRPr>
            </a:lvl9pPr>
          </a:lstStyle>
          <a:p>
            <a:pPr>
              <a:spcBef>
                <a:spcPct val="0"/>
              </a:spcBef>
              <a:buFontTx/>
              <a:buNone/>
            </a:pPr>
            <a:r>
              <a:rPr lang="en-US" altLang="en-US" sz="3600" b="1" dirty="0">
                <a:latin typeface="Arial" charset="0"/>
                <a:cs typeface="Arial" charset="0"/>
              </a:rPr>
              <a:t>11. CV</a:t>
            </a:r>
            <a:r>
              <a:rPr lang="en-US" altLang="en-US" sz="3600" b="1" dirty="0">
                <a:cs typeface="Arial" charset="0"/>
              </a:rPr>
              <a:t>’</a:t>
            </a:r>
            <a:r>
              <a:rPr lang="en-US" altLang="en-US" sz="3600" b="1" dirty="0">
                <a:latin typeface="Arial" charset="0"/>
                <a:cs typeface="Arial" charset="0"/>
              </a:rPr>
              <a:t>s of key personnel</a:t>
            </a:r>
          </a:p>
          <a:p>
            <a:pPr>
              <a:spcBef>
                <a:spcPct val="0"/>
              </a:spcBef>
              <a:buFontTx/>
              <a:buNone/>
            </a:pPr>
            <a:r>
              <a:rPr lang="en-US" altLang="en-US" sz="3600" dirty="0">
                <a:latin typeface="Arial" charset="0"/>
                <a:cs typeface="Arial" charset="0"/>
              </a:rPr>
              <a:t>follow guidelines</a:t>
            </a:r>
          </a:p>
          <a:p>
            <a:pPr>
              <a:spcBef>
                <a:spcPct val="0"/>
              </a:spcBef>
              <a:buFontTx/>
              <a:buNone/>
            </a:pPr>
            <a:endParaRPr lang="en-US" altLang="en-US" sz="3600" dirty="0">
              <a:latin typeface="Arial" charset="0"/>
              <a:cs typeface="Arial" charset="0"/>
            </a:endParaRPr>
          </a:p>
          <a:p>
            <a:pPr>
              <a:spcBef>
                <a:spcPct val="0"/>
              </a:spcBef>
              <a:buFontTx/>
              <a:buNone/>
            </a:pPr>
            <a:r>
              <a:rPr lang="en-US" altLang="en-US" sz="3600" b="1" dirty="0">
                <a:latin typeface="Arial" charset="0"/>
                <a:cs typeface="Arial" charset="0"/>
              </a:rPr>
              <a:t>12. Letter of cooperation </a:t>
            </a:r>
          </a:p>
          <a:p>
            <a:pPr>
              <a:spcBef>
                <a:spcPct val="0"/>
              </a:spcBef>
              <a:buFontTx/>
              <a:buNone/>
            </a:pPr>
            <a:r>
              <a:rPr lang="en-US" altLang="en-US" sz="3600" b="1" dirty="0">
                <a:latin typeface="Arial" charset="0"/>
                <a:cs typeface="Arial" charset="0"/>
              </a:rPr>
              <a:t>	</a:t>
            </a:r>
            <a:r>
              <a:rPr lang="en-US" altLang="en-US" sz="3600" dirty="0">
                <a:latin typeface="Arial" charset="0"/>
                <a:cs typeface="Arial" charset="0"/>
              </a:rPr>
              <a:t>for BSF, GIF and </a:t>
            </a:r>
            <a:r>
              <a:rPr lang="en-US" altLang="en-US" sz="3600" dirty="0" smtClean="0">
                <a:latin typeface="Arial" charset="0"/>
                <a:cs typeface="Arial" charset="0"/>
              </a:rPr>
              <a:t>similar multi-institutional </a:t>
            </a:r>
            <a:r>
              <a:rPr lang="en-US" altLang="en-US" sz="3600" dirty="0">
                <a:latin typeface="Arial" charset="0"/>
                <a:cs typeface="Arial" charset="0"/>
              </a:rPr>
              <a:t>projects</a:t>
            </a:r>
            <a:endParaRPr lang="en-US" altLang="en-US" sz="3600" b="1" dirty="0">
              <a:latin typeface="Arial" charset="0"/>
              <a:cs typeface="Arial" charset="0"/>
            </a:endParaRPr>
          </a:p>
          <a:p>
            <a:pPr>
              <a:spcBef>
                <a:spcPct val="0"/>
              </a:spcBef>
              <a:buFontTx/>
              <a:buNone/>
            </a:pPr>
            <a:endParaRPr lang="en-US" altLang="en-US" sz="5400" dirty="0">
              <a:latin typeface="Times New Roman (Hebrew)" pitchFamily="26" charset="-79"/>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smtClean="0"/>
              <a:t>4 Feb 2016 - INP</a:t>
            </a:r>
            <a:endParaRPr lang="en-US" altLang="en-US" dirty="0"/>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C9673853-94F7-467F-A478-1B5687032C71}" type="slidenum">
              <a:rPr lang="en-US" altLang="en-US"/>
              <a:pPr>
                <a:defRPr/>
              </a:pPr>
              <a:t>31</a:t>
            </a:fld>
            <a:endParaRPr lang="en-US" altLang="en-US"/>
          </a:p>
        </p:txBody>
      </p:sp>
      <p:sp>
        <p:nvSpPr>
          <p:cNvPr id="32773" name="Rectangle 2"/>
          <p:cNvSpPr>
            <a:spLocks noGrp="1" noChangeArrowheads="1"/>
          </p:cNvSpPr>
          <p:nvPr>
            <p:ph type="title"/>
          </p:nvPr>
        </p:nvSpPr>
        <p:spPr/>
        <p:txBody>
          <a:bodyPr/>
          <a:lstStyle/>
          <a:p>
            <a:r>
              <a:rPr lang="en-US" altLang="en-US" b="1" smtClean="0">
                <a:latin typeface="Arial" charset="0"/>
                <a:cs typeface="Arial" charset="0"/>
              </a:rPr>
              <a:t>PROPOSAL REVIEW PROCESS</a:t>
            </a:r>
          </a:p>
        </p:txBody>
      </p:sp>
      <p:sp>
        <p:nvSpPr>
          <p:cNvPr id="32774" name="Rectangle 3"/>
          <p:cNvSpPr>
            <a:spLocks noGrp="1" noChangeArrowheads="1"/>
          </p:cNvSpPr>
          <p:nvPr>
            <p:ph type="body" idx="1"/>
          </p:nvPr>
        </p:nvSpPr>
        <p:spPr/>
        <p:txBody>
          <a:bodyPr/>
          <a:lstStyle/>
          <a:p>
            <a:r>
              <a:rPr lang="en-US" altLang="en-US" b="1" dirty="0" smtClean="0">
                <a:cs typeface="Arial" charset="0"/>
              </a:rPr>
              <a:t>“</a:t>
            </a:r>
            <a:r>
              <a:rPr lang="en-US" altLang="en-US" b="1" dirty="0" smtClean="0">
                <a:latin typeface="Arial" charset="0"/>
                <a:cs typeface="Arial" charset="0"/>
              </a:rPr>
              <a:t>Invited</a:t>
            </a:r>
            <a:r>
              <a:rPr lang="en-US" altLang="en-US" b="1" dirty="0" smtClean="0">
                <a:cs typeface="Arial" charset="0"/>
              </a:rPr>
              <a:t>”</a:t>
            </a:r>
            <a:r>
              <a:rPr lang="en-US" altLang="en-US" b="1" dirty="0" smtClean="0">
                <a:latin typeface="Arial" charset="0"/>
                <a:cs typeface="Arial" charset="0"/>
              </a:rPr>
              <a:t> proposal</a:t>
            </a:r>
          </a:p>
          <a:p>
            <a:pPr lvl="1"/>
            <a:r>
              <a:rPr lang="en-US" altLang="en-US" dirty="0" smtClean="0">
                <a:latin typeface="Arial" charset="0"/>
                <a:cs typeface="Arial" charset="0"/>
              </a:rPr>
              <a:t>The </a:t>
            </a:r>
            <a:r>
              <a:rPr lang="en-US" altLang="en-US" dirty="0" smtClean="0">
                <a:cs typeface="Arial" charset="0"/>
              </a:rPr>
              <a:t>‘</a:t>
            </a:r>
            <a:r>
              <a:rPr lang="en-US" altLang="en-US" dirty="0" smtClean="0">
                <a:latin typeface="Arial" charset="0"/>
                <a:cs typeface="Arial" charset="0"/>
              </a:rPr>
              <a:t>inviter</a:t>
            </a:r>
            <a:r>
              <a:rPr lang="en-US" altLang="en-US" dirty="0" smtClean="0">
                <a:cs typeface="Arial" charset="0"/>
              </a:rPr>
              <a:t>’</a:t>
            </a:r>
            <a:r>
              <a:rPr lang="en-US" altLang="en-US" dirty="0" smtClean="0">
                <a:latin typeface="Arial" charset="0"/>
                <a:cs typeface="Arial" charset="0"/>
              </a:rPr>
              <a:t> will act as a </a:t>
            </a:r>
            <a:r>
              <a:rPr lang="en-US" altLang="en-US" dirty="0" smtClean="0">
                <a:cs typeface="Arial" charset="0"/>
              </a:rPr>
              <a:t>‘</a:t>
            </a:r>
            <a:r>
              <a:rPr lang="en-US" altLang="en-US" dirty="0" smtClean="0">
                <a:latin typeface="Arial" charset="0"/>
                <a:cs typeface="Arial" charset="0"/>
              </a:rPr>
              <a:t>champion</a:t>
            </a:r>
            <a:r>
              <a:rPr lang="en-US" altLang="en-US" dirty="0" smtClean="0">
                <a:cs typeface="Arial" charset="0"/>
              </a:rPr>
              <a:t>’</a:t>
            </a:r>
            <a:r>
              <a:rPr lang="en-US" altLang="en-US" dirty="0" smtClean="0">
                <a:latin typeface="Arial" charset="0"/>
                <a:cs typeface="Arial" charset="0"/>
              </a:rPr>
              <a:t> for the proposal, provided you give him the </a:t>
            </a:r>
            <a:r>
              <a:rPr lang="en-US" altLang="en-US" dirty="0" smtClean="0">
                <a:cs typeface="Arial" charset="0"/>
              </a:rPr>
              <a:t>‘</a:t>
            </a:r>
            <a:r>
              <a:rPr lang="en-US" altLang="en-US" dirty="0" smtClean="0">
                <a:latin typeface="Arial" charset="0"/>
                <a:cs typeface="Arial" charset="0"/>
              </a:rPr>
              <a:t>ammunition</a:t>
            </a:r>
            <a:r>
              <a:rPr lang="en-US" altLang="en-US" dirty="0" smtClean="0">
                <a:cs typeface="Arial" charset="0"/>
              </a:rPr>
              <a:t>’</a:t>
            </a:r>
            <a:r>
              <a:rPr lang="en-US" altLang="en-US" dirty="0" smtClean="0">
                <a:latin typeface="Arial" charset="0"/>
                <a:cs typeface="Arial" charset="0"/>
              </a:rPr>
              <a:t> he needs to convince whoever controls the purse strings</a:t>
            </a:r>
            <a:endParaRPr lang="en-US" altLang="en-US"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42DC9E6F-7828-4F31-ACC6-CC01484295CC}" type="slidenum">
              <a:rPr lang="en-US" altLang="en-US"/>
              <a:pPr>
                <a:defRPr/>
              </a:pPr>
              <a:t>32</a:t>
            </a:fld>
            <a:endParaRPr lang="en-US" altLang="en-US"/>
          </a:p>
        </p:txBody>
      </p:sp>
      <p:sp>
        <p:nvSpPr>
          <p:cNvPr id="33797" name="Rectangle 2"/>
          <p:cNvSpPr>
            <a:spLocks noGrp="1" noChangeArrowheads="1"/>
          </p:cNvSpPr>
          <p:nvPr>
            <p:ph type="title"/>
          </p:nvPr>
        </p:nvSpPr>
        <p:spPr/>
        <p:txBody>
          <a:bodyPr/>
          <a:lstStyle/>
          <a:p>
            <a:r>
              <a:rPr lang="en-US" altLang="en-US" b="1" smtClean="0">
                <a:latin typeface="Arial" charset="0"/>
                <a:cs typeface="Arial" charset="0"/>
              </a:rPr>
              <a:t>Response to public call for proposals</a:t>
            </a:r>
          </a:p>
        </p:txBody>
      </p:sp>
      <p:sp>
        <p:nvSpPr>
          <p:cNvPr id="33798" name="Rectangle 3"/>
          <p:cNvSpPr>
            <a:spLocks noGrp="1" noChangeArrowheads="1"/>
          </p:cNvSpPr>
          <p:nvPr>
            <p:ph type="body" idx="1"/>
          </p:nvPr>
        </p:nvSpPr>
        <p:spPr>
          <a:xfrm>
            <a:off x="1066800" y="2057400"/>
            <a:ext cx="7391400" cy="4114800"/>
          </a:xfrm>
        </p:spPr>
        <p:txBody>
          <a:bodyPr/>
          <a:lstStyle/>
          <a:p>
            <a:r>
              <a:rPr lang="en-US" altLang="en-US" smtClean="0">
                <a:cs typeface="Times New Roman" pitchFamily="26" charset="0"/>
              </a:rPr>
              <a:t> </a:t>
            </a:r>
            <a:r>
              <a:rPr lang="en-US" altLang="en-US" smtClean="0">
                <a:latin typeface="Arial" charset="0"/>
                <a:cs typeface="Arial" charset="0"/>
              </a:rPr>
              <a:t>Very competitive</a:t>
            </a:r>
          </a:p>
          <a:p>
            <a:r>
              <a:rPr lang="en-US" altLang="en-US" smtClean="0">
                <a:cs typeface="Times New Roman" pitchFamily="26" charset="0"/>
              </a:rPr>
              <a:t> </a:t>
            </a:r>
            <a:r>
              <a:rPr lang="en-US" altLang="en-US" smtClean="0">
                <a:latin typeface="Arial" charset="0"/>
                <a:cs typeface="Arial" charset="0"/>
              </a:rPr>
              <a:t>Proposal has to be not merely </a:t>
            </a:r>
            <a:r>
              <a:rPr lang="en-US" altLang="en-US" smtClean="0">
                <a:cs typeface="Arial" charset="0"/>
              </a:rPr>
              <a:t>‘</a:t>
            </a:r>
            <a:r>
              <a:rPr lang="en-US" altLang="en-US" smtClean="0">
                <a:latin typeface="Arial" charset="0"/>
                <a:cs typeface="Arial" charset="0"/>
              </a:rPr>
              <a:t>good</a:t>
            </a:r>
            <a:r>
              <a:rPr lang="en-US" altLang="en-US" smtClean="0">
                <a:cs typeface="Arial" charset="0"/>
              </a:rPr>
              <a:t>’</a:t>
            </a:r>
            <a:r>
              <a:rPr lang="en-US" altLang="en-US" smtClean="0">
                <a:latin typeface="Arial" charset="0"/>
                <a:cs typeface="Arial" charset="0"/>
              </a:rPr>
              <a:t>, but among the best x% of those submitted</a:t>
            </a:r>
          </a:p>
          <a:p>
            <a:r>
              <a:rPr lang="en-US" altLang="en-US" smtClean="0">
                <a:cs typeface="Times New Roman" pitchFamily="26" charset="0"/>
              </a:rPr>
              <a:t> </a:t>
            </a:r>
            <a:r>
              <a:rPr lang="en-US" altLang="en-US" smtClean="0">
                <a:latin typeface="Arial" charset="0"/>
                <a:cs typeface="Arial" charset="0"/>
              </a:rPr>
              <a:t>Many referees look for weak points, as an excuse for rejection</a:t>
            </a:r>
          </a:p>
          <a:p>
            <a:endParaRPr lang="en-US" altLang="en-US"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USYD</a:t>
            </a:r>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854943E8-DBB4-4097-B5BC-77D5CF5C47E2}" type="slidenum">
              <a:rPr lang="en-US" altLang="en-US"/>
              <a:pPr>
                <a:defRPr/>
              </a:pPr>
              <a:t>33</a:t>
            </a:fld>
            <a:endParaRPr lang="en-US" altLang="en-US"/>
          </a:p>
        </p:txBody>
      </p:sp>
      <p:sp>
        <p:nvSpPr>
          <p:cNvPr id="34821" name="Rectangle 2"/>
          <p:cNvSpPr>
            <a:spLocks noGrp="1" noChangeArrowheads="1"/>
          </p:cNvSpPr>
          <p:nvPr>
            <p:ph type="title"/>
          </p:nvPr>
        </p:nvSpPr>
        <p:spPr/>
        <p:txBody>
          <a:bodyPr/>
          <a:lstStyle/>
          <a:p>
            <a:r>
              <a:rPr lang="en-US" altLang="en-US" b="1" smtClean="0">
                <a:latin typeface="Arial" charset="0"/>
                <a:cs typeface="Arial" charset="0"/>
              </a:rPr>
              <a:t>Ph.D. Candidate Exam</a:t>
            </a:r>
          </a:p>
        </p:txBody>
      </p:sp>
      <p:sp>
        <p:nvSpPr>
          <p:cNvPr id="34822" name="Rectangle 3"/>
          <p:cNvSpPr>
            <a:spLocks noGrp="1" noChangeArrowheads="1"/>
          </p:cNvSpPr>
          <p:nvPr>
            <p:ph type="body" idx="1"/>
          </p:nvPr>
        </p:nvSpPr>
        <p:spPr/>
        <p:txBody>
          <a:bodyPr/>
          <a:lstStyle/>
          <a:p>
            <a:r>
              <a:rPr lang="en-US" altLang="en-US" sz="2800" b="1" i="1" dirty="0" smtClean="0">
                <a:latin typeface="Arial" charset="0"/>
                <a:cs typeface="Arial" charset="0"/>
              </a:rPr>
              <a:t>Examiners need to determine:</a:t>
            </a:r>
          </a:p>
          <a:p>
            <a:pPr lvl="1"/>
            <a:r>
              <a:rPr lang="en-US" altLang="en-US" sz="2400" dirty="0" smtClean="0">
                <a:cs typeface="Times New Roman" pitchFamily="26" charset="0"/>
              </a:rPr>
              <a:t>         </a:t>
            </a:r>
            <a:r>
              <a:rPr lang="en-US" altLang="en-US" sz="2400" i="1" dirty="0" smtClean="0">
                <a:latin typeface="Arial" charset="0"/>
                <a:cs typeface="Arial" charset="0"/>
              </a:rPr>
              <a:t>Is the subject and scope worthy of a Ph.D. degree?</a:t>
            </a:r>
          </a:p>
          <a:p>
            <a:pPr lvl="1"/>
            <a:r>
              <a:rPr lang="en-US" altLang="en-US" sz="2400" dirty="0" smtClean="0">
                <a:cs typeface="Times New Roman" pitchFamily="26" charset="0"/>
              </a:rPr>
              <a:t>           </a:t>
            </a:r>
            <a:r>
              <a:rPr lang="en-US" altLang="en-US" sz="2400" i="1" dirty="0" smtClean="0">
                <a:latin typeface="Arial" charset="0"/>
                <a:cs typeface="Arial" charset="0"/>
              </a:rPr>
              <a:t>Are the methodology, work plan, and timetable realistic and resources adequate, so that there is a good chance that the research will be completed within the allocated time (5 yrs.)?</a:t>
            </a:r>
          </a:p>
          <a:p>
            <a:pPr lvl="1"/>
            <a:r>
              <a:rPr lang="en-US" altLang="en-US" sz="2400" dirty="0" smtClean="0">
                <a:cs typeface="Times New Roman" pitchFamily="26" charset="0"/>
              </a:rPr>
              <a:t>      </a:t>
            </a:r>
            <a:r>
              <a:rPr lang="en-US" altLang="en-US" sz="2400" i="1" dirty="0" smtClean="0">
                <a:latin typeface="Arial" charset="0"/>
                <a:cs typeface="Arial" charset="0"/>
              </a:rPr>
              <a:t>Is the candidate qualified to conduct the research?</a:t>
            </a:r>
          </a:p>
          <a:p>
            <a:endParaRPr lang="en-US" altLang="en-US" sz="2800"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dirty="0"/>
              <a:t>6 Nov 2013 - </a:t>
            </a:r>
            <a:r>
              <a:rPr lang="en-US" altLang="en-US" dirty="0" smtClean="0"/>
              <a:t>USYD</a:t>
            </a:r>
            <a:endParaRPr lang="en-US" altLang="en-US" dirty="0"/>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C907B62C-0642-4D17-9F9B-2C1701997473}" type="slidenum">
              <a:rPr lang="en-US" altLang="en-US"/>
              <a:pPr>
                <a:defRPr/>
              </a:pPr>
              <a:t>34</a:t>
            </a:fld>
            <a:endParaRPr lang="en-US" altLang="en-US"/>
          </a:p>
        </p:txBody>
      </p:sp>
      <p:sp>
        <p:nvSpPr>
          <p:cNvPr id="35845" name="Rectangle 2"/>
          <p:cNvSpPr>
            <a:spLocks noGrp="1" noChangeArrowheads="1"/>
          </p:cNvSpPr>
          <p:nvPr>
            <p:ph type="title"/>
          </p:nvPr>
        </p:nvSpPr>
        <p:spPr/>
        <p:txBody>
          <a:bodyPr/>
          <a:lstStyle/>
          <a:p>
            <a:r>
              <a:rPr lang="en-US" altLang="en-US" smtClean="0"/>
              <a:t>Most Common Problems</a:t>
            </a:r>
          </a:p>
        </p:txBody>
      </p:sp>
      <p:sp>
        <p:nvSpPr>
          <p:cNvPr id="35846" name="Rectangle 3"/>
          <p:cNvSpPr>
            <a:spLocks noGrp="1" noChangeArrowheads="1"/>
          </p:cNvSpPr>
          <p:nvPr>
            <p:ph type="body" idx="1"/>
          </p:nvPr>
        </p:nvSpPr>
        <p:spPr/>
        <p:txBody>
          <a:bodyPr/>
          <a:lstStyle/>
          <a:p>
            <a:r>
              <a:rPr lang="en-US" altLang="en-US" smtClean="0">
                <a:latin typeface="Arial" charset="0"/>
                <a:cs typeface="Arial" charset="0"/>
              </a:rPr>
              <a:t>Statements in wrong section</a:t>
            </a:r>
          </a:p>
          <a:p>
            <a:r>
              <a:rPr lang="en-US" altLang="en-US" smtClean="0">
                <a:latin typeface="Arial" charset="0"/>
                <a:cs typeface="Arial" charset="0"/>
              </a:rPr>
              <a:t>Lack of a definitive gap paragraph</a:t>
            </a:r>
          </a:p>
          <a:p>
            <a:r>
              <a:rPr lang="en-US" altLang="en-US" smtClean="0">
                <a:latin typeface="Arial" charset="0"/>
                <a:cs typeface="Arial" charset="0"/>
              </a:rPr>
              <a:t>Objective not clearly stated</a:t>
            </a:r>
          </a:p>
          <a:p>
            <a:r>
              <a:rPr lang="en-US" altLang="en-US" smtClean="0">
                <a:latin typeface="Arial" charset="0"/>
                <a:cs typeface="Arial" charset="0"/>
              </a:rPr>
              <a:t>Significance of work not emphasized</a:t>
            </a:r>
          </a:p>
          <a:p>
            <a:r>
              <a:rPr lang="en-US" altLang="en-US" smtClean="0">
                <a:latin typeface="Arial" charset="0"/>
                <a:cs typeface="Arial" charset="0"/>
              </a:rPr>
              <a:t>Inadequate work program</a:t>
            </a:r>
          </a:p>
          <a:p>
            <a:endParaRPr lang="en-US" altLang="en-US"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r>
              <a:rPr lang="en-US" altLang="en-US"/>
              <a:t>6 Nov 2013 - USYD</a:t>
            </a:r>
            <a:endParaRPr lang="en-US" altLang="en-US" dirty="0"/>
          </a:p>
        </p:txBody>
      </p:sp>
      <p:sp>
        <p:nvSpPr>
          <p:cNvPr id="5" name="Footer Placeholder 4"/>
          <p:cNvSpPr>
            <a:spLocks noGrp="1"/>
          </p:cNvSpPr>
          <p:nvPr>
            <p:ph type="ftr" sz="quarter" idx="11"/>
          </p:nvPr>
        </p:nvSpPr>
        <p:spPr/>
        <p:txBody>
          <a:bodyPr/>
          <a:lstStyle/>
          <a:p>
            <a:pPr>
              <a:defRPr/>
            </a:pPr>
            <a:r>
              <a:rPr lang="en-US" altLang="en-US"/>
              <a:t>Winning Research Proposals</a:t>
            </a:r>
          </a:p>
        </p:txBody>
      </p:sp>
      <p:sp>
        <p:nvSpPr>
          <p:cNvPr id="6" name="Slide Number Placeholder 5"/>
          <p:cNvSpPr>
            <a:spLocks noGrp="1"/>
          </p:cNvSpPr>
          <p:nvPr>
            <p:ph type="sldNum" sz="quarter" idx="12"/>
          </p:nvPr>
        </p:nvSpPr>
        <p:spPr/>
        <p:txBody>
          <a:bodyPr/>
          <a:lstStyle/>
          <a:p>
            <a:pPr>
              <a:defRPr/>
            </a:pPr>
            <a:fld id="{E08E55E3-7D85-4897-9B45-9EF3367C6295}" type="slidenum">
              <a:rPr lang="en-US" altLang="en-US"/>
              <a:pPr>
                <a:defRPr/>
              </a:pPr>
              <a:t>35</a:t>
            </a:fld>
            <a:endParaRPr lang="en-US" altLang="en-US"/>
          </a:p>
        </p:txBody>
      </p:sp>
      <p:sp>
        <p:nvSpPr>
          <p:cNvPr id="36869" name="Rectangle 2"/>
          <p:cNvSpPr>
            <a:spLocks noGrp="1" noChangeArrowheads="1"/>
          </p:cNvSpPr>
          <p:nvPr>
            <p:ph type="title"/>
          </p:nvPr>
        </p:nvSpPr>
        <p:spPr>
          <a:xfrm>
            <a:off x="990600" y="304800"/>
            <a:ext cx="7772400" cy="1143000"/>
          </a:xfrm>
        </p:spPr>
        <p:txBody>
          <a:bodyPr/>
          <a:lstStyle/>
          <a:p>
            <a:r>
              <a:rPr lang="en-US" altLang="en-US" smtClean="0"/>
              <a:t>Summary</a:t>
            </a:r>
          </a:p>
        </p:txBody>
      </p:sp>
      <p:sp>
        <p:nvSpPr>
          <p:cNvPr id="36870" name="Rectangle 3"/>
          <p:cNvSpPr>
            <a:spLocks noGrp="1" noChangeArrowheads="1"/>
          </p:cNvSpPr>
          <p:nvPr>
            <p:ph type="body" idx="1"/>
          </p:nvPr>
        </p:nvSpPr>
        <p:spPr>
          <a:xfrm>
            <a:off x="1143000" y="1371600"/>
            <a:ext cx="7467600" cy="4724400"/>
          </a:xfrm>
        </p:spPr>
        <p:txBody>
          <a:bodyPr/>
          <a:lstStyle/>
          <a:p>
            <a:r>
              <a:rPr lang="en-US" altLang="en-US" sz="2800" dirty="0" smtClean="0">
                <a:latin typeface="Arial" panose="020B0604020202020204" pitchFamily="34" charset="0"/>
                <a:cs typeface="Arial" panose="020B0604020202020204" pitchFamily="34" charset="0"/>
              </a:rPr>
              <a:t>The proposal must </a:t>
            </a:r>
            <a:r>
              <a:rPr lang="en-US" altLang="en-US" sz="2800" u="sng" dirty="0" smtClean="0">
                <a:latin typeface="Arial" panose="020B0604020202020204" pitchFamily="34" charset="0"/>
                <a:cs typeface="Arial" panose="020B0604020202020204" pitchFamily="34" charset="0"/>
              </a:rPr>
              <a:t>convince</a:t>
            </a:r>
            <a:endParaRPr lang="en-US" altLang="en-US" sz="2800" dirty="0" smtClean="0">
              <a:latin typeface="Arial" panose="020B0604020202020204" pitchFamily="34" charset="0"/>
              <a:cs typeface="Arial" panose="020B0604020202020204" pitchFamily="34" charset="0"/>
            </a:endParaRPr>
          </a:p>
          <a:p>
            <a:r>
              <a:rPr lang="en-US" altLang="en-US" sz="2800" dirty="0" smtClean="0">
                <a:latin typeface="Arial" panose="020B0604020202020204" pitchFamily="34" charset="0"/>
                <a:cs typeface="Arial" panose="020B0604020202020204" pitchFamily="34" charset="0"/>
              </a:rPr>
              <a:t>Summarize key points in the abstract</a:t>
            </a:r>
          </a:p>
          <a:p>
            <a:r>
              <a:rPr lang="en-US" altLang="en-US" sz="2800" dirty="0" smtClean="0">
                <a:latin typeface="Arial" panose="020B0604020202020204" pitchFamily="34" charset="0"/>
                <a:cs typeface="Arial" panose="020B0604020202020204" pitchFamily="34" charset="0"/>
              </a:rPr>
              <a:t>Review literature closest to proposed work</a:t>
            </a:r>
          </a:p>
          <a:p>
            <a:r>
              <a:rPr lang="en-US" altLang="en-US" sz="2800" dirty="0" smtClean="0">
                <a:latin typeface="Arial" panose="020B0604020202020204" pitchFamily="34" charset="0"/>
                <a:cs typeface="Arial" panose="020B0604020202020204" pitchFamily="34" charset="0"/>
              </a:rPr>
              <a:t>Definitive gap sentence</a:t>
            </a:r>
          </a:p>
          <a:p>
            <a:r>
              <a:rPr lang="en-US" altLang="en-US" sz="2800" dirty="0" smtClean="0">
                <a:latin typeface="Arial" panose="020B0604020202020204" pitchFamily="34" charset="0"/>
                <a:cs typeface="Arial" panose="020B0604020202020204" pitchFamily="34" charset="0"/>
              </a:rPr>
              <a:t>Clear Objective</a:t>
            </a:r>
          </a:p>
          <a:p>
            <a:r>
              <a:rPr lang="en-US" altLang="en-US" sz="2800" dirty="0" smtClean="0">
                <a:latin typeface="Arial" panose="020B0604020202020204" pitchFamily="34" charset="0"/>
                <a:cs typeface="Arial" panose="020B0604020202020204" pitchFamily="34" charset="0"/>
              </a:rPr>
              <a:t>Emphasize Significance</a:t>
            </a:r>
          </a:p>
          <a:p>
            <a:r>
              <a:rPr lang="en-US" altLang="en-US" sz="2800" dirty="0" smtClean="0">
                <a:latin typeface="Arial" panose="020B0604020202020204" pitchFamily="34" charset="0"/>
                <a:cs typeface="Arial" panose="020B0604020202020204" pitchFamily="34" charset="0"/>
              </a:rPr>
              <a:t>Detailed work program</a:t>
            </a:r>
          </a:p>
          <a:p>
            <a:r>
              <a:rPr lang="en-US" altLang="en-US" sz="2800" dirty="0" smtClean="0">
                <a:latin typeface="Arial" panose="020B0604020202020204" pitchFamily="34" charset="0"/>
                <a:cs typeface="Arial" panose="020B0604020202020204" pitchFamily="34" charset="0"/>
              </a:rPr>
              <a:t>Methodology + Work Program &gt; 50% of proposal body</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200"/>
            <a:ext cx="7772400" cy="1143000"/>
          </a:xfrm>
        </p:spPr>
        <p:txBody>
          <a:bodyPr/>
          <a:lstStyle/>
          <a:p>
            <a:r>
              <a:rPr lang="en-US" dirty="0" smtClean="0"/>
              <a:t>Thank you for your attention!</a:t>
            </a:r>
            <a:endParaRPr lang="en-US" dirty="0"/>
          </a:p>
        </p:txBody>
      </p:sp>
      <p:sp>
        <p:nvSpPr>
          <p:cNvPr id="3" name="Content Placeholder 2"/>
          <p:cNvSpPr>
            <a:spLocks noGrp="1"/>
          </p:cNvSpPr>
          <p:nvPr>
            <p:ph idx="1"/>
          </p:nvPr>
        </p:nvSpPr>
        <p:spPr>
          <a:xfrm>
            <a:off x="914400" y="1055944"/>
            <a:ext cx="3429000" cy="5649656"/>
          </a:xfrm>
        </p:spPr>
        <p:txBody>
          <a:bodyPr/>
          <a:lstStyle/>
          <a:p>
            <a:r>
              <a:rPr lang="en-US" dirty="0" smtClean="0">
                <a:solidFill>
                  <a:srgbClr val="7030A0"/>
                </a:solidFill>
              </a:rPr>
              <a:t>For more details:  see Ch. 5 of </a:t>
            </a:r>
            <a:r>
              <a:rPr lang="en-US" dirty="0" smtClean="0">
                <a:solidFill>
                  <a:srgbClr val="7030A0"/>
                </a:solidFill>
                <a:sym typeface="Symbol" panose="05050102010706020507" pitchFamily="18" charset="2"/>
              </a:rPr>
              <a:t></a:t>
            </a:r>
          </a:p>
          <a:p>
            <a:pPr lvl="1"/>
            <a:r>
              <a:rPr lang="en-US" dirty="0" smtClean="0">
                <a:solidFill>
                  <a:srgbClr val="FF0000"/>
                </a:solidFill>
                <a:sym typeface="Symbol" panose="05050102010706020507" pitchFamily="18" charset="2"/>
              </a:rPr>
              <a:t>Will send discount code in coming days</a:t>
            </a:r>
            <a:endParaRPr lang="en-US" dirty="0">
              <a:solidFill>
                <a:srgbClr val="FF0000"/>
              </a:solidFill>
            </a:endParaRPr>
          </a:p>
        </p:txBody>
      </p:sp>
      <p:sp>
        <p:nvSpPr>
          <p:cNvPr id="4" name="Date Placeholder 3"/>
          <p:cNvSpPr>
            <a:spLocks noGrp="1"/>
          </p:cNvSpPr>
          <p:nvPr>
            <p:ph type="dt" sz="half" idx="10"/>
          </p:nvPr>
        </p:nvSpPr>
        <p:spPr/>
        <p:txBody>
          <a:bodyPr/>
          <a:lstStyle/>
          <a:p>
            <a:pPr>
              <a:defRPr/>
            </a:pPr>
            <a:r>
              <a:rPr lang="en-US" altLang="en-US" smtClean="0"/>
              <a:t>6 Nov. 2013 - USYD</a:t>
            </a:r>
            <a:endParaRPr lang="en-US" altLang="en-US" dirty="0"/>
          </a:p>
        </p:txBody>
      </p:sp>
      <p:sp>
        <p:nvSpPr>
          <p:cNvPr id="5" name="Footer Placeholder 4"/>
          <p:cNvSpPr>
            <a:spLocks noGrp="1"/>
          </p:cNvSpPr>
          <p:nvPr>
            <p:ph type="ftr" sz="quarter" idx="11"/>
          </p:nvPr>
        </p:nvSpPr>
        <p:spPr/>
        <p:txBody>
          <a:bodyPr/>
          <a:lstStyle/>
          <a:p>
            <a:pPr>
              <a:defRPr/>
            </a:pPr>
            <a:r>
              <a:rPr lang="en-US" altLang="en-US" smtClean="0"/>
              <a:t>Winning Research Proposals</a:t>
            </a:r>
            <a:endParaRPr lang="en-US" altLang="en-US"/>
          </a:p>
        </p:txBody>
      </p:sp>
      <p:sp>
        <p:nvSpPr>
          <p:cNvPr id="6" name="Slide Number Placeholder 5"/>
          <p:cNvSpPr>
            <a:spLocks noGrp="1"/>
          </p:cNvSpPr>
          <p:nvPr>
            <p:ph type="sldNum" sz="quarter" idx="12"/>
          </p:nvPr>
        </p:nvSpPr>
        <p:spPr/>
        <p:txBody>
          <a:bodyPr/>
          <a:lstStyle/>
          <a:p>
            <a:pPr>
              <a:defRPr/>
            </a:pPr>
            <a:fld id="{3E1E6F80-59BB-4AD5-8D2C-B40B8E8DA8DF}" type="slidenum">
              <a:rPr lang="en-US" altLang="en-US" smtClean="0"/>
              <a:pPr>
                <a:defRPr/>
              </a:pPr>
              <a:t>36</a:t>
            </a:fld>
            <a:endParaRPr lang="en-US" alt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5800" y="1055944"/>
            <a:ext cx="3871913" cy="5802056"/>
          </a:xfrm>
          <a:prstGeom prst="rect">
            <a:avLst/>
          </a:prstGeom>
        </p:spPr>
      </p:pic>
    </p:spTree>
    <p:extLst>
      <p:ext uri="{BB962C8B-B14F-4D97-AF65-F5344CB8AC3E}">
        <p14:creationId xmlns:p14="http://schemas.microsoft.com/office/powerpoint/2010/main" val="252197865"/>
      </p:ext>
    </p:extLst>
  </p:cSld>
  <p:clrMapOvr>
    <a:masterClrMapping/>
  </p:clrMapOvr>
</p:sld>
</file>

<file path=ppt/theme/theme1.xml><?xml version="1.0" encoding="utf-8"?>
<a:theme xmlns:a="http://schemas.openxmlformats.org/drawingml/2006/main" name="LABLEC~1">
  <a:themeElements>
    <a:clrScheme name="LABLEC~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BLEC~1">
      <a:majorFont>
        <a:latin typeface="Times New Roman"/>
        <a:ea typeface=""/>
        <a:cs typeface="Times New Roman (Hebrew)"/>
      </a:majorFont>
      <a:minorFont>
        <a:latin typeface="Times New Roman"/>
        <a:ea typeface=""/>
        <a:cs typeface="Times New Roman (Hebrew)"/>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Hebrew)" pitchFamily="26" charset="-79"/>
            <a:cs typeface="Times New Roman (Hebrew)" pitchFamily="26" charset="-79"/>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Hebrew)" pitchFamily="26" charset="-79"/>
            <a:cs typeface="Times New Roman (Hebrew)" pitchFamily="26" charset="-79"/>
          </a:defRPr>
        </a:defPPr>
      </a:lstStyle>
    </a:lnDef>
  </a:objectDefaults>
  <a:extraClrSchemeLst>
    <a:extraClrScheme>
      <a:clrScheme name="LABLEC~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BLEC~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BLEC~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BLEC~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BLEC~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BLEC~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BLEC~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Data\Microsoft\Templates\LABLEC~1.POT</Template>
  <TotalTime>411</TotalTime>
  <Words>1412</Words>
  <Application>Microsoft Office PowerPoint</Application>
  <PresentationFormat>On-screen Show (4:3)</PresentationFormat>
  <Paragraphs>299</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Symbol</vt:lpstr>
      <vt:lpstr>Times New Roman</vt:lpstr>
      <vt:lpstr>Times New Roman (Hebrew)</vt:lpstr>
      <vt:lpstr>Wingdings</vt:lpstr>
      <vt:lpstr>LABLEC~1</vt:lpstr>
      <vt:lpstr>SCIENTIFIC &amp; TECHNICAL WRITING  WINNING RESEARCH PROPOSALS</vt:lpstr>
      <vt:lpstr>OBJECTIVE OF THE RESEARCH PROPOSAL</vt:lpstr>
      <vt:lpstr>WHAT DOES THE ‘GRANTER’ WANT TO KNOW IN ORDER TO MAKE A DECISION? </vt:lpstr>
      <vt:lpstr>WHAT DOES THE ‘GRANTER’ WANT TO KNOW?</vt:lpstr>
      <vt:lpstr>WHAT DOES THE ‘GRANTER’ WANT TO KNOW?</vt:lpstr>
      <vt:lpstr>STRUCTURE OF THE PROPOSAL </vt:lpstr>
      <vt:lpstr>PROPOSAL STRUCTURE</vt:lpstr>
      <vt:lpstr>1. Abstract </vt:lpstr>
      <vt:lpstr>Abstract </vt:lpstr>
      <vt:lpstr>2. Subject Area </vt:lpstr>
      <vt:lpstr>Subject Area Example</vt:lpstr>
      <vt:lpstr>3. Scientific and/or Technological Background </vt:lpstr>
      <vt:lpstr>Background continued</vt:lpstr>
      <vt:lpstr>Background continued</vt:lpstr>
      <vt:lpstr>Background – gap paragraph</vt:lpstr>
      <vt:lpstr>4. Objectives </vt:lpstr>
      <vt:lpstr>5. Expected Results and Significance </vt:lpstr>
      <vt:lpstr>Significance continued</vt:lpstr>
      <vt:lpstr>Significance continued</vt:lpstr>
      <vt:lpstr>6. Methodology </vt:lpstr>
      <vt:lpstr>7. Work Plan </vt:lpstr>
      <vt:lpstr>6-7. Methodology and Work Plan</vt:lpstr>
      <vt:lpstr>6-7. Methodology and Work Plan</vt:lpstr>
      <vt:lpstr>Examples </vt:lpstr>
      <vt:lpstr>8. Resources </vt:lpstr>
      <vt:lpstr>PowerPoint Presentation</vt:lpstr>
      <vt:lpstr>9. References</vt:lpstr>
      <vt:lpstr>10. Budget</vt:lpstr>
      <vt:lpstr>Budget continued</vt:lpstr>
      <vt:lpstr>PowerPoint Presentation</vt:lpstr>
      <vt:lpstr>PROPOSAL REVIEW PROCESS</vt:lpstr>
      <vt:lpstr>Response to public call for proposals</vt:lpstr>
      <vt:lpstr>Ph.D. Candidate Exam</vt:lpstr>
      <vt:lpstr>Most Common Problems</vt:lpstr>
      <vt:lpstr>Summary</vt:lpstr>
      <vt:lpstr>Thank you for your attention!</vt:lpstr>
    </vt:vector>
  </TitlesOfParts>
  <Company>Tel Aviv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A WINNING RESEARCH PROPOSAL</dc:title>
  <dc:creator>R.L. Boxman</dc:creator>
  <cp:lastModifiedBy>Ray Boxman</cp:lastModifiedBy>
  <cp:revision>24</cp:revision>
  <dcterms:created xsi:type="dcterms:W3CDTF">1999-12-01T16:53:25Z</dcterms:created>
  <dcterms:modified xsi:type="dcterms:W3CDTF">2017-10-21T19:52:57Z</dcterms:modified>
</cp:coreProperties>
</file>